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3.svg" ContentType="image/svg+xml"/>
  <Override PartName="/ppt/media/image25.svg" ContentType="image/svg+xml"/>
  <Override PartName="/ppt/media/image29.svg" ContentType="image/svg+xml"/>
  <Override PartName="/ppt/media/image43.svg" ContentType="image/svg+xml"/>
  <Override PartName="/ppt/media/image4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1" r:id="rId6"/>
    <p:sldId id="265" r:id="rId7"/>
    <p:sldId id="266" r:id="rId8"/>
    <p:sldId id="267" r:id="rId9"/>
    <p:sldId id="271" r:id="rId10"/>
    <p:sldId id="277" r:id="rId11"/>
    <p:sldId id="276" r:id="rId12"/>
    <p:sldId id="286" r:id="rId13"/>
    <p:sldId id="284" r:id="rId14"/>
    <p:sldId id="287" r:id="rId15"/>
    <p:sldId id="285" r:id="rId16"/>
    <p:sldId id="288" r:id="rId17"/>
    <p:sldId id="281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6"/>
        <p:guide pos="381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8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141275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923844785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2A48B96-639E-45A3-A0BA-2464DFDB1FAA}" type="datetimeFigureOut">
              <a:rPr lang="zh-CN" altLang="en-US"/>
            </a:fld>
            <a:endParaRPr lang="zh-CN"/>
          </a:p>
        </p:txBody>
      </p:sp>
      <p:sp>
        <p:nvSpPr>
          <p:cNvPr id="1629753152" name="幻灯片图像占位符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/>
          </a:p>
        </p:txBody>
      </p:sp>
      <p:sp>
        <p:nvSpPr>
          <p:cNvPr id="1665785501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97068082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349396400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6837353-30EB-4A48-80EB-173D804AEFBD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8F4EFB-79D3-802D-C080-358A533BC7D6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58A6BC-41F4-BB73-881C-AB0B0B8425B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DC462-3BAA-5B5A-DA4D-343D174C7C5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58A6BC-41F4-BB73-881C-AB0B0B8425B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DC462-3BAA-5B5A-DA4D-343D174C7C5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757B21-0B22-DD34-9E6E-EF1C47654A6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886694" name="幻灯片图像占位符 1"/>
          <p:cNvSpPr>
            <a:spLocks noGrp="1"/>
          </p:cNvSpPr>
          <p:nvPr>
            <p:ph type="sldImg" idx="2"/>
          </p:nvPr>
        </p:nvSpPr>
        <p:spPr bwMode="auto"/>
      </p:sp>
      <p:sp>
        <p:nvSpPr>
          <p:cNvPr id="1038072751" name="文本占位符 2"/>
          <p:cNvSpPr>
            <a:spLocks noGrp="1"/>
          </p:cNvSpPr>
          <p:nvPr>
            <p:ph type="body" idx="3"/>
          </p:nvPr>
        </p:nvSpPr>
        <p:spPr bwMode="auto"/>
        <p:txBody>
          <a:bodyPr/>
          <a:p>
            <a:pPr>
              <a:defRPr/>
            </a:pPr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8638164" name="幻灯片图像占位符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9528968" name="备注占位符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333121447" name="灯片编号占位符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5D0DACE-38E0-42D2-9336-2B707D34BC6D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DC462-3BAA-5B5A-DA4D-343D174C7C5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19D735-9BB5-8539-8D4D-0DCCF07908C3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5C7B31-8738-15A9-8090-C6524F56850D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0E7D0A-8567-328D-B608-3C3E87F10BC4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A113EA-D9F5-F940-68B7-E103E3CCA672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58A6BC-41F4-BB73-881C-AB0B0B8425B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A504B7-84B9-6044-939F-6236429E641B}" type="slidenum">
              <a:rPr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47563524" name="图片 4" descr="底图-1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auto"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43227270" name="图片 5" descr="建筑-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tretch>
            <a:fillRect/>
          </a:stretch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1630664968" name="图片 6" descr="建筑_画板 1 副本 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2023161877" name="图片 7" descr="建筑_画板 1 副本 6"/>
          <p:cNvPicPr>
            <a:picLocks noChangeAspect="1"/>
          </p:cNvPicPr>
          <p:nvPr userDrawn="1"/>
        </p:nvPicPr>
        <p:blipFill rotWithShape="1">
          <a:blip r:embed="rId5">
            <a:alphaModFix amt="90000"/>
          </a:blip>
          <a:stretch>
            <a:fillRect/>
          </a:stretch>
        </p:blipFill>
        <p:spPr bwMode="auto"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396660" name="图片占位符 2"/>
          <p:cNvSpPr>
            <a:spLocks noGrp="1"/>
          </p:cNvSpPr>
          <p:nvPr>
            <p:ph type="pic" idx="1"/>
          </p:nvPr>
        </p:nvSpPr>
        <p:spPr bwMode="auto"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>
              <a:defRPr/>
            </a:pPr>
            <a:endParaRPr lang="zh-CN"/>
          </a:p>
        </p:txBody>
      </p:sp>
      <p:sp>
        <p:nvSpPr>
          <p:cNvPr id="586252898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018705226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EFD9D74-47D9-4702-A33C-335B63B48DBF}" type="datetimeFigureOut">
              <a:rPr lang="zh-CN" altLang="en-US"/>
            </a:fld>
            <a:endParaRPr lang="zh-CN"/>
          </a:p>
        </p:txBody>
      </p:sp>
      <p:sp>
        <p:nvSpPr>
          <p:cNvPr id="71646271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246222070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BC47A4-756D-490B-A52F-7D9E2C9FC05F}" type="slidenum">
              <a:rPr lang="zh-CN"/>
            </a:fld>
            <a:endParaRPr lang="zh-CN"/>
          </a:p>
        </p:txBody>
      </p:sp>
      <p:sp>
        <p:nvSpPr>
          <p:cNvPr id="649123131" name="标题 8"/>
          <p:cNvSpPr>
            <a:spLocks noGrp="1"/>
          </p:cNvSpPr>
          <p:nvPr>
            <p:ph type="title"/>
          </p:nvPr>
        </p:nvSpPr>
        <p:spPr bwMode="auto"/>
        <p:txBody>
          <a:bodyPr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PhAnim="0" userDrawn="1">
  <p:cSld name="竖排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396793" name="竖排标题 1"/>
          <p:cNvSpPr>
            <a:spLocks noGrp="1"/>
          </p:cNvSpPr>
          <p:nvPr>
            <p:ph type="title" orient="vert" hasCustomPrompt="1"/>
          </p:nvPr>
        </p:nvSpPr>
        <p:spPr bwMode="auto"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178242266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405487532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739928146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21077929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225033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1003799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49655232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  <p:sp>
        <p:nvSpPr>
          <p:cNvPr id="1967972934" name="内容占位符 6"/>
          <p:cNvSpPr>
            <a:spLocks noGrp="1"/>
          </p:cNvSpPr>
          <p:nvPr>
            <p:ph sz="quarter" idx="13"/>
          </p:nvPr>
        </p:nvSpPr>
        <p:spPr bwMode="auto">
          <a:xfrm>
            <a:off x="608400" y="774000"/>
            <a:ext cx="10972800" cy="5482800"/>
          </a:xfrm>
        </p:spPr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末尾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415526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22718159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73025715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  <p:sp>
        <p:nvSpPr>
          <p:cNvPr id="891250739" name="标题 1"/>
          <p:cNvSpPr>
            <a:spLocks noGrp="1"/>
          </p:cNvSpPr>
          <p:nvPr>
            <p:ph type="title" hasCustomPrompt="1"/>
          </p:nvPr>
        </p:nvSpPr>
        <p:spPr bwMode="auto"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596358219" name="文本占位符 6"/>
          <p:cNvSpPr>
            <a:spLocks noGrp="1"/>
          </p:cNvSpPr>
          <p:nvPr>
            <p:ph type="body" sz="quarter" idx="13"/>
          </p:nvPr>
        </p:nvSpPr>
        <p:spPr bwMode="auto"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目录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705437" name="副标题"/>
          <p:cNvSpPr txBox="1">
            <a:spLocks noGrp="1"/>
          </p:cNvSpPr>
          <p:nvPr>
            <p:ph type="body" idx="5" hasCustomPrompt="1"/>
          </p:nvPr>
        </p:nvSpPr>
        <p:spPr bwMode="auto"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>
              <a:lnSpc>
                <a:spcPct val="100000"/>
              </a:lnSpc>
              <a:buClrTx/>
              <a:buSzTx/>
              <a:buFontTx/>
              <a:buNone/>
              <a:defRPr lang="en-US" sz="6500" b="1" i="0" u="none" strike="noStrike" cap="none" spc="0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</a:defRPr>
            </a:lvl1pPr>
          </a:lstStyle>
          <a:p>
            <a:pPr lvl="0" algn="l">
              <a:buClrTx/>
              <a:buSzTx/>
              <a:buFontTx/>
              <a:defRPr/>
            </a:pPr>
            <a:r>
              <a:t>编辑副标题</a:t>
            </a:r>
          </a:p>
        </p:txBody>
      </p:sp>
      <p:sp>
        <p:nvSpPr>
          <p:cNvPr id="979680771" name="标题"/>
          <p:cNvSpPr txBox="1">
            <a:spLocks noGrp="1"/>
          </p:cNvSpPr>
          <p:nvPr>
            <p:ph type="title" idx="4" hasCustomPrompt="1"/>
          </p:nvPr>
        </p:nvSpPr>
        <p:spPr bwMode="auto"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>
              <a:lnSpc>
                <a:spcPct val="100000"/>
              </a:lnSpc>
              <a:buClrTx/>
              <a:buSzTx/>
              <a:buFontTx/>
              <a:buNone/>
              <a:defRPr lang="zh-CN" sz="6000" b="1" i="0" u="none" strike="noStrike" cap="none" spc="1000">
                <a:solidFill>
                  <a:schemeClr val="accent1"/>
                </a:solidFill>
                <a:latin typeface="+mj-ea"/>
                <a:ea typeface="+mj-ea"/>
                <a:cs typeface="微软雅黑" panose="020B0503020204020204" charset="-122"/>
              </a:defRPr>
            </a:lvl1pPr>
          </a:lstStyle>
          <a:p>
            <a:pPr lvl="0" algn="l">
              <a:buClrTx/>
              <a:buSzTx/>
              <a:buFontTx/>
              <a:defRPr/>
            </a:pPr>
            <a:r>
              <a:t>编辑标题</a:t>
            </a:r>
          </a:p>
        </p:txBody>
      </p:sp>
      <p:sp>
        <p:nvSpPr>
          <p:cNvPr id="400727894" name="日期占位符 2"/>
          <p:cNvSpPr>
            <a:spLocks noGrp="1"/>
          </p:cNvSpPr>
          <p:nvPr>
            <p:ph type="dt" sz="half" idx="10"/>
          </p:nvPr>
        </p:nvSpPr>
        <p:spPr bwMode="auto">
          <a:xfrm>
            <a:off x="612000" y="6314400"/>
            <a:ext cx="2700000" cy="316800"/>
          </a:xfrm>
        </p:spPr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392289369" name="页脚占位符 3"/>
          <p:cNvSpPr>
            <a:spLocks noGrp="1"/>
          </p:cNvSpPr>
          <p:nvPr>
            <p:ph type="ftr" sz="quarter" idx="11"/>
          </p:nvPr>
        </p:nvSpPr>
        <p:spPr bwMode="auto">
          <a:xfrm>
            <a:off x="4116000" y="6314400"/>
            <a:ext cx="3960000" cy="316800"/>
          </a:xfr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94403664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8877600" y="6314400"/>
            <a:ext cx="2700000" cy="316800"/>
          </a:xfrm>
        </p:spPr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userDrawn="1">
  <p:cSld name="1_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8227479" name="图片 3" descr="底图-1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auto"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1364536892" name="图片 5" descr="建筑-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tretch>
            <a:fillRect/>
          </a:stretch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1377276496" name="图片 8" descr="建筑_画板 1 副本 14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8121015" y="2319654"/>
            <a:ext cx="4525200" cy="4261649"/>
          </a:xfrm>
          <a:prstGeom prst="rect">
            <a:avLst/>
          </a:prstGeom>
        </p:spPr>
      </p:pic>
      <p:pic>
        <p:nvPicPr>
          <p:cNvPr id="721476332" name="图片 9" descr="建筑_画板 1 副本 10"/>
          <p:cNvPicPr>
            <a:picLocks noChangeAspect="1"/>
          </p:cNvPicPr>
          <p:nvPr userDrawn="1"/>
        </p:nvPicPr>
        <p:blipFill rotWithShape="1">
          <a:blip r:embed="rId5">
            <a:alphaModFix amt="90000"/>
          </a:blip>
          <a:stretch>
            <a:fillRect/>
          </a:stretch>
        </p:blipFill>
        <p:spPr bwMode="auto"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userDrawn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35961150" name="图片 8" descr="底图-02"/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tretch>
            <a:fillRect/>
          </a:stretch>
        </p:blipFill>
        <p:spPr bwMode="auto"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575908" name="日期占位符 1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012472068" name="页脚占位符 16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933777375" name="灯片编号占位符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  <p:pic>
        <p:nvPicPr>
          <p:cNvPr id="358905338" name="图片 4" descr="建筑-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tretch>
            <a:fillRect/>
          </a:stretch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1206846281" name="图片 5" descr="底图-07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-799799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5504939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81635238" name="内容占位符 2"/>
          <p:cNvSpPr>
            <a:spLocks noGrp="1"/>
          </p:cNvSpPr>
          <p:nvPr>
            <p:ph idx="1"/>
          </p:nvPr>
        </p:nvSpPr>
        <p:spPr bwMode="auto"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91105327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557367563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4625145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PhAnim="0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9083159" name="标题 1"/>
          <p:cNvSpPr>
            <a:spLocks noGrp="1"/>
          </p:cNvSpPr>
          <p:nvPr>
            <p:ph type="title" hasCustomPrompt="1"/>
          </p:nvPr>
        </p:nvSpPr>
        <p:spPr bwMode="auto"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pPr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263400312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单击此处编辑文本</a:t>
            </a:r>
            <a:endParaRPr lang="zh-CN"/>
          </a:p>
        </p:txBody>
      </p:sp>
      <p:sp>
        <p:nvSpPr>
          <p:cNvPr id="1781466977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69725361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639267060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PhAnim="0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206648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804419523" name="内容占位符 2"/>
          <p:cNvSpPr>
            <a:spLocks noGrp="1"/>
          </p:cNvSpPr>
          <p:nvPr>
            <p:ph sz="half" idx="1"/>
          </p:nvPr>
        </p:nvSpPr>
        <p:spPr bwMode="auto"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686059384" name="内容占位符 3"/>
          <p:cNvSpPr>
            <a:spLocks noGrp="1"/>
          </p:cNvSpPr>
          <p:nvPr>
            <p:ph sz="half" idx="2"/>
          </p:nvPr>
        </p:nvSpPr>
        <p:spPr bwMode="auto"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855321593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604792834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2011156071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PhAnim="0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730203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493622603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单击此处编辑文本</a:t>
            </a:r>
            <a:endParaRPr lang="zh-CN"/>
          </a:p>
        </p:txBody>
      </p:sp>
      <p:sp>
        <p:nvSpPr>
          <p:cNvPr id="1657350223" name="内容占位符 3"/>
          <p:cNvSpPr>
            <a:spLocks noGrp="1"/>
          </p:cNvSpPr>
          <p:nvPr>
            <p:ph sz="half" idx="2"/>
          </p:nvPr>
        </p:nvSpPr>
        <p:spPr bwMode="auto"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801874048" name="文本占位符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单击此处编辑文本</a:t>
            </a:r>
            <a:endParaRPr lang="zh-CN"/>
          </a:p>
        </p:txBody>
      </p:sp>
      <p:sp>
        <p:nvSpPr>
          <p:cNvPr id="835810525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582853055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2094286714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678922460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904025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16900799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452174760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88790090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255442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2093784611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077148220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004169" name="标题占位符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858559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54736732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311451149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74316196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>
        <a:lnSpc>
          <a:spcPct val="100000"/>
        </a:lnSpc>
        <a:spcBef>
          <a:spcPts val="0"/>
        </a:spcBef>
        <a:buNone/>
        <a:defRPr sz="3600" b="1" u="none" strike="noStrike" cap="none" spc="3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/>
        <a:buChar char="●"/>
        <a:defRPr sz="18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/>
        <a:buChar char="●"/>
        <a:tabLst>
          <a:tab pos="1609090" algn="l"/>
          <a:tab pos="1609090" algn="l"/>
          <a:tab pos="1609090" algn="l"/>
          <a:tab pos="1609090" algn="l"/>
        </a:tabLst>
        <a:defRPr sz="16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/>
        <a:buChar char="●"/>
        <a:defRPr sz="16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/>
        <a:buChar char=""/>
        <a:defRPr sz="14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120000"/>
        </a:lnSpc>
        <a:spcBef>
          <a:spcPts val="0"/>
        </a:spcBef>
        <a:spcAft>
          <a:spcPts val="300"/>
        </a:spcAft>
        <a:buFont typeface="Arial" panose="020B0604020202020204"/>
        <a:buChar char="•"/>
        <a:defRPr sz="14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tags" Target="../tags/tag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image" Target="../media/image38.png"/><Relationship Id="rId7" Type="http://schemas.openxmlformats.org/officeDocument/2006/relationships/image" Target="../media/image20.png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9.xml"/><Relationship Id="rId10" Type="http://schemas.openxmlformats.org/officeDocument/2006/relationships/image" Target="../media/image39.png"/><Relationship Id="rId1" Type="http://schemas.openxmlformats.org/officeDocument/2006/relationships/tags" Target="../tags/tag6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67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20.png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6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74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9.xml"/><Relationship Id="rId13" Type="http://schemas.openxmlformats.org/officeDocument/2006/relationships/image" Target="../media/image46.jpeg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image" Target="../media/image45.sv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tags" Target="../tags/tag16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9.xml"/><Relationship Id="rId24" Type="http://schemas.openxmlformats.org/officeDocument/2006/relationships/image" Target="../media/image25.svg"/><Relationship Id="rId23" Type="http://schemas.openxmlformats.org/officeDocument/2006/relationships/image" Target="../media/image24.png"/><Relationship Id="rId22" Type="http://schemas.openxmlformats.org/officeDocument/2006/relationships/tags" Target="../tags/tag30.xml"/><Relationship Id="rId21" Type="http://schemas.openxmlformats.org/officeDocument/2006/relationships/image" Target="../media/image23.svg"/><Relationship Id="rId20" Type="http://schemas.openxmlformats.org/officeDocument/2006/relationships/image" Target="../media/image22.png"/><Relationship Id="rId2" Type="http://schemas.openxmlformats.org/officeDocument/2006/relationships/image" Target="../media/image18.jpeg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31.xml"/><Relationship Id="rId1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27.jpeg"/><Relationship Id="rId3" Type="http://schemas.openxmlformats.org/officeDocument/2006/relationships/image" Target="../media/image20.png"/><Relationship Id="rId28" Type="http://schemas.openxmlformats.org/officeDocument/2006/relationships/notesSlide" Target="../notesSlides/notesSlide6.xml"/><Relationship Id="rId27" Type="http://schemas.openxmlformats.org/officeDocument/2006/relationships/slideLayout" Target="../slideLayouts/slideLayout9.xml"/><Relationship Id="rId26" Type="http://schemas.openxmlformats.org/officeDocument/2006/relationships/image" Target="../media/image32.png"/><Relationship Id="rId25" Type="http://schemas.openxmlformats.org/officeDocument/2006/relationships/tags" Target="../tags/tag49.xml"/><Relationship Id="rId24" Type="http://schemas.openxmlformats.org/officeDocument/2006/relationships/image" Target="../media/image31.png"/><Relationship Id="rId23" Type="http://schemas.openxmlformats.org/officeDocument/2006/relationships/tags" Target="../tags/tag48.xml"/><Relationship Id="rId22" Type="http://schemas.openxmlformats.org/officeDocument/2006/relationships/image" Target="../media/image30.png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image" Target="../media/image21.png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29.svg"/><Relationship Id="rId11" Type="http://schemas.openxmlformats.org/officeDocument/2006/relationships/image" Target="../media/image28.png"/><Relationship Id="rId10" Type="http://schemas.openxmlformats.org/officeDocument/2006/relationships/tags" Target="../tags/tag38.xml"/><Relationship Id="rId1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4.jpeg"/><Relationship Id="rId3" Type="http://schemas.openxmlformats.org/officeDocument/2006/relationships/image" Target="../media/image17.png"/><Relationship Id="rId2" Type="http://schemas.openxmlformats.org/officeDocument/2006/relationships/tags" Target="../tags/tag50.xml"/><Relationship Id="rId1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57.xml"/><Relationship Id="rId7" Type="http://schemas.openxmlformats.org/officeDocument/2006/relationships/image" Target="../media/image20.png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59.xml"/><Relationship Id="rId11" Type="http://schemas.openxmlformats.org/officeDocument/2006/relationships/image" Target="../media/image36.png"/><Relationship Id="rId10" Type="http://schemas.openxmlformats.org/officeDocument/2006/relationships/tags" Target="../tags/tag58.xml"/><Relationship Id="rId1" Type="http://schemas.openxmlformats.org/officeDocument/2006/relationships/tags" Target="../tags/tag5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3440661" name="文本框 7"/>
          <p:cNvSpPr txBox="1"/>
          <p:nvPr/>
        </p:nvSpPr>
        <p:spPr bwMode="auto">
          <a:xfrm>
            <a:off x="2116455" y="1318895"/>
            <a:ext cx="80772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defRPr/>
            </a:pP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类型提</a:t>
            </a:r>
            <a:r>
              <a:rPr lang="en-US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⽰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与函数式编程的类型范式同源性研究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55521947" name="矩形 11"/>
          <p:cNvSpPr/>
          <p:nvPr/>
        </p:nvSpPr>
        <p:spPr bwMode="auto">
          <a:xfrm>
            <a:off x="2583180" y="2896235"/>
            <a:ext cx="714438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b="1">
                <a:solidFill>
                  <a:srgbClr val="F0F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An Exploration of the Design Homology between </a:t>
            </a:r>
            <a:endParaRPr lang="en-US" altLang="zh-CN" b="1">
              <a:solidFill>
                <a:srgbClr val="F0F0F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>
              <a:defRPr/>
            </a:pPr>
            <a:r>
              <a:rPr lang="en-US" altLang="zh-CN" b="1">
                <a:solidFill>
                  <a:srgbClr val="F0F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Python Type Hinting</a:t>
            </a:r>
            <a:endParaRPr lang="en-US" altLang="zh-CN" b="1">
              <a:solidFill>
                <a:srgbClr val="F0F0F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>
              <a:defRPr/>
            </a:pPr>
            <a:r>
              <a:rPr lang="en-US" altLang="zh-CN" b="1">
                <a:solidFill>
                  <a:srgbClr val="F0F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and Functional Programming's Type Paradigm</a:t>
            </a:r>
            <a:endParaRPr lang="en-US" altLang="zh-CN" b="1">
              <a:solidFill>
                <a:srgbClr val="F0F0F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117177888" name="文本框 5"/>
          <p:cNvSpPr txBox="1"/>
          <p:nvPr/>
        </p:nvSpPr>
        <p:spPr bwMode="auto">
          <a:xfrm>
            <a:off x="5262880" y="4378960"/>
            <a:ext cx="1784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周俊辉</a:t>
            </a:r>
            <a:endParaRPr 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7155790" name="图片 13" descr="校标、校名-透空2"/>
          <p:cNvPicPr>
            <a:picLocks noChangeAspect="1"/>
          </p:cNvPicPr>
          <p:nvPr userDrawn="1"/>
        </p:nvPicPr>
        <p:blipFill rotWithShape="1">
          <a:blip r:embed="rId1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26719806" name="图片 14" descr="底图-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599262" name="图片 15" descr="未标题-2_画板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5"/>
          <p:cNvSpPr txBox="1"/>
          <p:nvPr/>
        </p:nvSpPr>
        <p:spPr bwMode="auto">
          <a:xfrm>
            <a:off x="5203825" y="4873625"/>
            <a:ext cx="1784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2025.11.22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下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60" y="3609975"/>
            <a:ext cx="1645920" cy="1875790"/>
          </a:xfrm>
          <a:prstGeom prst="rect">
            <a:avLst/>
          </a:prstGeom>
        </p:spPr>
      </p:pic>
      <p:pic>
        <p:nvPicPr>
          <p:cNvPr id="6" name="图片 5" descr="OIP-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47405" y="3669665"/>
            <a:ext cx="3214370" cy="175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91050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47799643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1472544260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04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5775081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证据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⼆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：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⾼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阶函数的类型挑战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83854825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6772275" y="22910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Python</a:t>
            </a:r>
            <a:endParaRPr lang="en-US" altLang="zh-CN" sz="2000" b="1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901176" name="平行四边形 13"/>
          <p:cNvSpPr/>
          <p:nvPr>
            <p:custDataLst>
              <p:tags r:id="rId2"/>
            </p:custDataLst>
          </p:nvPr>
        </p:nvSpPr>
        <p:spPr bwMode="auto">
          <a:xfrm>
            <a:off x="10711487" y="22582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875937024" name="直接连接符 14"/>
          <p:cNvCxnSpPr/>
          <p:nvPr>
            <p:custDataLst>
              <p:tags r:id="rId3"/>
            </p:custDataLst>
          </p:nvPr>
        </p:nvCxnSpPr>
        <p:spPr bwMode="auto">
          <a:xfrm>
            <a:off x="6817360" y="2811780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04619484" name="文本框 18"/>
          <p:cNvSpPr txBox="1"/>
          <p:nvPr>
            <p:custDataLst>
              <p:tags r:id="rId4"/>
            </p:custDataLst>
          </p:nvPr>
        </p:nvSpPr>
        <p:spPr bwMode="auto">
          <a:xfrm>
            <a:off x="681355" y="232219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endParaRPr lang="en-US" altLang="zh-CN" sz="2000" b="1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6885999" name="平行四边形 16"/>
          <p:cNvSpPr/>
          <p:nvPr>
            <p:custDataLst>
              <p:tags r:id="rId5"/>
            </p:custDataLst>
          </p:nvPr>
        </p:nvSpPr>
        <p:spPr bwMode="auto">
          <a:xfrm>
            <a:off x="4620567" y="231224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333178748" name="直接连接符 21"/>
          <p:cNvCxnSpPr/>
          <p:nvPr>
            <p:custDataLst>
              <p:tags r:id="rId6"/>
            </p:custDataLst>
          </p:nvPr>
        </p:nvCxnSpPr>
        <p:spPr bwMode="auto">
          <a:xfrm>
            <a:off x="726440" y="2865755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592626663" name="图片 48" descr="建筑-10"/>
          <p:cNvPicPr>
            <a:picLocks noChangeAspect="1"/>
          </p:cNvPicPr>
          <p:nvPr/>
        </p:nvPicPr>
        <p:blipFill rotWithShape="1">
          <a:blip r:embed="rId7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4180" y="5710555"/>
            <a:ext cx="20142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关键结论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38400" y="5793105"/>
            <a:ext cx="10688955" cy="629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双方均通过类型嵌套解决函数参数的类型规范这</a:t>
            </a:r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一本质挑战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</p:txBody>
      </p:sp>
      <p:pic>
        <p:nvPicPr>
          <p:cNvPr id="6" name="图片 5" descr="clipboard-image-17635560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80" y="3163570"/>
            <a:ext cx="5297170" cy="16046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30350" y="1266825"/>
            <a:ext cx="8598535" cy="775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当函数作为参数传递（即高阶函数）时，类型系统面临着共同的本质性挑战：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如何精确描述作为参数的函数类型，以保证类型安全。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369695" y="4229100"/>
            <a:ext cx="896620" cy="222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741170" y="4614545"/>
            <a:ext cx="1028700" cy="82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115945" y="4584700"/>
            <a:ext cx="883285" cy="1714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19"/>
          <p:cNvSpPr txBox="1"/>
          <p:nvPr>
            <p:custDataLst>
              <p:tags r:id="rId9"/>
            </p:custDataLst>
          </p:nvPr>
        </p:nvSpPr>
        <p:spPr bwMode="auto">
          <a:xfrm>
            <a:off x="6864985" y="537845"/>
            <a:ext cx="3535045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待解问题</a:t>
            </a:r>
            <a:r>
              <a:rPr lang="en-US" altLang="zh-CN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(Shared Problem)</a:t>
            </a:r>
            <a:endParaRPr lang="en-US" altLang="zh-CN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2" name="图片 1" descr="clipboard-image-17636446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3685" y="2865755"/>
            <a:ext cx="4650740" cy="280225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7291705" y="4678680"/>
            <a:ext cx="3167380" cy="222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469505" y="5376545"/>
            <a:ext cx="2202180" cy="82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9890419" name="图片 3" descr="6"/>
          <p:cNvPicPr>
            <a:picLocks noChangeAspect="1"/>
          </p:cNvPicPr>
          <p:nvPr/>
        </p:nvPicPr>
        <p:blipFill rotWithShape="1">
          <a:blip r:embed="rId1"/>
          <a:srcRect t="9498" b="6284"/>
          <a:stretch>
            <a:fillRect/>
          </a:stretch>
        </p:blipFill>
        <p:spPr bwMode="auto"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459149440" name="矩形 1"/>
          <p:cNvSpPr/>
          <p:nvPr/>
        </p:nvSpPr>
        <p:spPr bwMode="auto"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7116003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83721684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753268548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745874219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Evidence 3: Generics and Type Variables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214444615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916502" name="文本框 17"/>
          <p:cNvSpPr txBox="1"/>
          <p:nvPr/>
        </p:nvSpPr>
        <p:spPr bwMode="auto">
          <a:xfrm>
            <a:off x="1880870" y="2904173"/>
            <a:ext cx="46437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证据三：泛型与类型变量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4494195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05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40432575" name="图片 10" descr="6"/>
          <p:cNvPicPr>
            <a:picLocks noChangeAspect="1"/>
          </p:cNvPicPr>
          <p:nvPr/>
        </p:nvPicPr>
        <p:blipFill rotWithShape="1">
          <a:blip r:embed="rId1"/>
          <a:srcRect l="16441" r="16441"/>
          <a:stretch>
            <a:fillRect/>
          </a:stretch>
        </p:blipFill>
        <p:spPr bwMode="auto"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171017004" name="图片 13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0559919" name="图片 14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730177" name="图片 15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91050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47799643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1472544260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05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5775081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证据三：泛型与类型变量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83854825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6772275" y="199326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Python</a:t>
            </a:r>
            <a:endParaRPr lang="en-US" altLang="zh-CN" sz="2000" b="1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901176" name="平行四边形 13"/>
          <p:cNvSpPr/>
          <p:nvPr>
            <p:custDataLst>
              <p:tags r:id="rId2"/>
            </p:custDataLst>
          </p:nvPr>
        </p:nvSpPr>
        <p:spPr bwMode="auto">
          <a:xfrm>
            <a:off x="10711487" y="196045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875937024" name="直接连接符 14"/>
          <p:cNvCxnSpPr/>
          <p:nvPr>
            <p:custDataLst>
              <p:tags r:id="rId3"/>
            </p:custDataLst>
          </p:nvPr>
        </p:nvCxnSpPr>
        <p:spPr bwMode="auto">
          <a:xfrm>
            <a:off x="6817360" y="2513965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04619484" name="文本框 18"/>
          <p:cNvSpPr txBox="1"/>
          <p:nvPr>
            <p:custDataLst>
              <p:tags r:id="rId4"/>
            </p:custDataLst>
          </p:nvPr>
        </p:nvSpPr>
        <p:spPr bwMode="auto">
          <a:xfrm>
            <a:off x="681355" y="20243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endParaRPr lang="en-US" altLang="zh-CN" sz="2000" b="1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6885999" name="平行四边形 16"/>
          <p:cNvSpPr/>
          <p:nvPr>
            <p:custDataLst>
              <p:tags r:id="rId5"/>
            </p:custDataLst>
          </p:nvPr>
        </p:nvSpPr>
        <p:spPr bwMode="auto">
          <a:xfrm>
            <a:off x="4620567" y="201442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333178748" name="直接连接符 21"/>
          <p:cNvCxnSpPr/>
          <p:nvPr>
            <p:custDataLst>
              <p:tags r:id="rId6"/>
            </p:custDataLst>
          </p:nvPr>
        </p:nvCxnSpPr>
        <p:spPr bwMode="auto">
          <a:xfrm>
            <a:off x="726440" y="2567940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592626663" name="图片 48" descr="建筑-10"/>
          <p:cNvPicPr>
            <a:picLocks noChangeAspect="1"/>
          </p:cNvPicPr>
          <p:nvPr/>
        </p:nvPicPr>
        <p:blipFill rotWithShape="1">
          <a:blip r:embed="rId7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4180" y="5710555"/>
            <a:ext cx="20142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关键结论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20670" y="5647690"/>
            <a:ext cx="7890510" cy="1236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尽管语法（隐式</a:t>
            </a:r>
            <a:r>
              <a:rPr lang="en-US" altLang="zh-CN" sz="2800">
                <a:latin typeface="华文仿宋" panose="02010600040101010101" charset="-122"/>
                <a:ea typeface="华文仿宋" panose="02010600040101010101" charset="-122"/>
              </a:rPr>
              <a:t> vs </a:t>
            </a:r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显式）不同，核心思</a:t>
            </a:r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想一致：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类型变量抽象，实现真正参数多态。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93060" y="1217930"/>
            <a:ext cx="6539865" cy="775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双方都采用了类型变量（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</a:rPr>
              <a:t>TypeVar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）机制来实现参数多态，也就是我们常说的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</a:rPr>
              <a:t>“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泛型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</a:rPr>
              <a:t>”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。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 descr="clipboard-image-17635564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" y="2631440"/>
            <a:ext cx="3910330" cy="2156460"/>
          </a:xfrm>
          <a:prstGeom prst="rect">
            <a:avLst/>
          </a:prstGeom>
        </p:spPr>
      </p:pic>
      <p:pic>
        <p:nvPicPr>
          <p:cNvPr id="3" name="图片 2" descr="clipboard-image-17635566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280" y="2567940"/>
            <a:ext cx="3220720" cy="29038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19855" y="3249930"/>
            <a:ext cx="13004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5875"/>
                <a:gradFill>
                  <a:gsLst>
                    <a:gs pos="0">
                      <a:schemeClr val="accent1">
                        <a:lumOff val="-19997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7"/>
                      </a:schemeClr>
                    </a:gs>
                  </a:gsLst>
                  <a:lin ang="0" scaled="0"/>
                </a:gradFill>
                <a:effectLst/>
              </a:rPr>
              <a:t>隐式</a:t>
            </a:r>
            <a:endParaRPr lang="zh-CN" altLang="en-US" sz="4400" b="1">
              <a:ln w="15875"/>
              <a:gradFill>
                <a:gsLst>
                  <a:gs pos="0">
                    <a:schemeClr val="accent1">
                      <a:lumOff val="-19997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7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91750" y="3597910"/>
            <a:ext cx="13004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5875"/>
                <a:gradFill>
                  <a:gsLst>
                    <a:gs pos="0">
                      <a:schemeClr val="accent1">
                        <a:lumOff val="-19996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6"/>
                      </a:schemeClr>
                    </a:gs>
                  </a:gsLst>
                  <a:lin ang="0" scaled="0"/>
                </a:gradFill>
                <a:effectLst/>
              </a:rPr>
              <a:t>显式</a:t>
            </a:r>
            <a:endParaRPr lang="zh-CN" altLang="en-US" sz="4400" b="1">
              <a:ln w="15875"/>
              <a:gradFill>
                <a:gsLst>
                  <a:gs pos="0">
                    <a:schemeClr val="accent1">
                      <a:lumOff val="-19996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6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2666365" y="3635375"/>
            <a:ext cx="984885" cy="392430"/>
          </a:xfrm>
          <a:prstGeom prst="flowChartTerminator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终止 18"/>
          <p:cNvSpPr/>
          <p:nvPr/>
        </p:nvSpPr>
        <p:spPr>
          <a:xfrm>
            <a:off x="7303135" y="3850005"/>
            <a:ext cx="1888490" cy="651510"/>
          </a:xfrm>
          <a:prstGeom prst="flowChartTerminator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72275" y="541020"/>
            <a:ext cx="3618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/>
            </a:pPr>
            <a:r>
              <a:rPr lang="zh-CN" altLang="en-US" b="1" spc="30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解决方案</a:t>
            </a:r>
            <a:r>
              <a:rPr lang="en-US" altLang="zh-CN" b="1" spc="30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 (Similar Solution)</a:t>
            </a:r>
            <a:endParaRPr lang="en-US" altLang="zh-CN" b="1" spc="300">
              <a:solidFill>
                <a:schemeClr val="bg1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12" grpId="0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9890419" name="图片 3" descr="6"/>
          <p:cNvPicPr>
            <a:picLocks noChangeAspect="1"/>
          </p:cNvPicPr>
          <p:nvPr/>
        </p:nvPicPr>
        <p:blipFill rotWithShape="1">
          <a:blip r:embed="rId1"/>
          <a:srcRect t="9498" b="6284"/>
          <a:stretch>
            <a:fillRect/>
          </a:stretch>
        </p:blipFill>
        <p:spPr bwMode="auto"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459149440" name="矩形 1"/>
          <p:cNvSpPr/>
          <p:nvPr/>
        </p:nvSpPr>
        <p:spPr bwMode="auto"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7116003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83721684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753268548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745874219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Conclusion &amp; Q&amp;A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214444615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916502" name="文本框 17"/>
          <p:cNvSpPr txBox="1"/>
          <p:nvPr/>
        </p:nvSpPr>
        <p:spPr bwMode="auto">
          <a:xfrm>
            <a:off x="1880870" y="2904173"/>
            <a:ext cx="46437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总结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4494195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06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40432575" name="图片 10" descr="6"/>
          <p:cNvPicPr>
            <a:picLocks noChangeAspect="1"/>
          </p:cNvPicPr>
          <p:nvPr/>
        </p:nvPicPr>
        <p:blipFill rotWithShape="1">
          <a:blip r:embed="rId1"/>
          <a:srcRect l="16441" r="16441"/>
          <a:stretch>
            <a:fillRect/>
          </a:stretch>
        </p:blipFill>
        <p:spPr bwMode="auto"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171017004" name="图片 13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0559919" name="图片 14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730177" name="图片 15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534777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28260600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2108370155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06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264950785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总结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941473679" name="图片 11" descr="建筑-10"/>
          <p:cNvPicPr>
            <a:picLocks noChangeAspect="1"/>
          </p:cNvPicPr>
          <p:nvPr/>
        </p:nvPicPr>
        <p:blipFill rotWithShape="1">
          <a:blip r:embed="rId1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280412348" name="矩形 98"/>
          <p:cNvSpPr/>
          <p:nvPr/>
        </p:nvSpPr>
        <p:spPr bwMode="auto">
          <a:xfrm>
            <a:off x="0" y="5259070"/>
            <a:ext cx="12202160" cy="1628140"/>
          </a:xfrm>
          <a:prstGeom prst="rect">
            <a:avLst/>
          </a:prstGeom>
          <a:solidFill>
            <a:srgbClr val="5D73AB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思源黑体 CN Normal"/>
            </a:endParaRPr>
          </a:p>
        </p:txBody>
      </p:sp>
      <p:sp>
        <p:nvSpPr>
          <p:cNvPr id="933491088" name="椭圆 121"/>
          <p:cNvSpPr/>
          <p:nvPr>
            <p:custDataLst>
              <p:tags r:id="rId2"/>
            </p:custDataLst>
          </p:nvPr>
        </p:nvSpPr>
        <p:spPr bwMode="auto">
          <a:xfrm>
            <a:off x="4926330" y="2107565"/>
            <a:ext cx="608330" cy="608330"/>
          </a:xfrm>
          <a:prstGeom prst="ellipse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 sz="1600"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949737680" name="图片 122" descr="343435383038363b343532323338363bb9d8bcfcb5e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5050790" y="2232025"/>
            <a:ext cx="359410" cy="359410"/>
          </a:xfrm>
          <a:prstGeom prst="rect">
            <a:avLst/>
          </a:prstGeom>
        </p:spPr>
      </p:pic>
      <p:sp>
        <p:nvSpPr>
          <p:cNvPr id="1720379210" name="文本框 124"/>
          <p:cNvSpPr txBox="1"/>
          <p:nvPr>
            <p:custDataLst>
              <p:tags r:id="rId6"/>
            </p:custDataLst>
          </p:nvPr>
        </p:nvSpPr>
        <p:spPr bwMode="auto">
          <a:xfrm>
            <a:off x="5899785" y="1845310"/>
            <a:ext cx="3458845" cy="32258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defRPr/>
            </a:pPr>
            <a:r>
              <a:rPr lang="zh-CN" altLang="en-US" b="1" spc="30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总结：同源性论证完成</a:t>
            </a:r>
            <a:endParaRPr lang="zh-CN" altLang="en-US" b="1" spc="30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84322776" name="椭圆 125"/>
          <p:cNvSpPr/>
          <p:nvPr>
            <p:custDataLst>
              <p:tags r:id="rId7"/>
            </p:custDataLst>
          </p:nvPr>
        </p:nvSpPr>
        <p:spPr bwMode="auto">
          <a:xfrm>
            <a:off x="4926330" y="3889375"/>
            <a:ext cx="608330" cy="608330"/>
          </a:xfrm>
          <a:prstGeom prst="ellipse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 sz="1600"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76508610" name="图片 126" descr="343435383038363b343532323338393bbacfd7f7bbfad6c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5041265" y="4004310"/>
            <a:ext cx="378460" cy="378460"/>
          </a:xfrm>
          <a:prstGeom prst="rect">
            <a:avLst/>
          </a:prstGeom>
        </p:spPr>
      </p:pic>
      <p:sp>
        <p:nvSpPr>
          <p:cNvPr id="146306515" name="文本框 128"/>
          <p:cNvSpPr txBox="1"/>
          <p:nvPr>
            <p:custDataLst>
              <p:tags r:id="rId11"/>
            </p:custDataLst>
          </p:nvPr>
        </p:nvSpPr>
        <p:spPr bwMode="auto">
          <a:xfrm>
            <a:off x="5899785" y="3626803"/>
            <a:ext cx="2807970" cy="32258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defRPr/>
            </a:pPr>
            <a:r>
              <a:rPr lang="zh-CN" altLang="en-US" b="1" spc="30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研究意义</a:t>
            </a:r>
            <a:endParaRPr lang="zh-CN" altLang="en-US" b="1" spc="300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23978255" name="直接连接符 129"/>
          <p:cNvCxnSpPr/>
          <p:nvPr>
            <p:custDataLst>
              <p:tags r:id="rId12"/>
            </p:custDataLst>
          </p:nvPr>
        </p:nvCxnSpPr>
        <p:spPr bwMode="auto">
          <a:xfrm>
            <a:off x="5085715" y="3302000"/>
            <a:ext cx="5874385" cy="0"/>
          </a:xfrm>
          <a:prstGeom prst="line">
            <a:avLst/>
          </a:prstGeom>
          <a:ln>
            <a:solidFill>
              <a:srgbClr val="FFFFFF">
                <a:lumMod val="85000"/>
              </a:srgb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1495259051" name="图片 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 bwMode="auto">
          <a:xfrm>
            <a:off x="531495" y="1828800"/>
            <a:ext cx="3369310" cy="4495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39155" y="2192020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抽象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—&gt;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函数可类型化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9155" y="2550795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问题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—&gt;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高阶类型挑战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9155" y="2909570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方案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—&gt;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类型变量机制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9155" y="4012565"/>
            <a:ext cx="5189220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1.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加深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Python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开发者对类型系统哲学的理解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   (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范式引入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≠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工具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9155" y="4676775"/>
            <a:ext cx="5189220" cy="431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2.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提供分析编程语言跨范式融合的理论视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角。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2037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630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79210" grpId="0"/>
      <p:bldP spid="2" grpId="0"/>
      <p:bldP spid="3" grpId="0"/>
      <p:bldP spid="4" grpId="0"/>
      <p:bldP spid="146306515" grpId="0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8193518" name="图片 2" descr="李佳昊-仙林-飞艇航拍"/>
          <p:cNvPicPr>
            <a:picLocks noChangeAspect="1"/>
          </p:cNvPicPr>
          <p:nvPr/>
        </p:nvPicPr>
        <p:blipFill rotWithShape="1">
          <a:blip r:embed="rId1"/>
          <a:stretch>
            <a:fillRect/>
          </a:stretch>
        </p:blipFill>
        <p:spPr bwMode="auto"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062643499" name="矩形 1"/>
          <p:cNvSpPr/>
          <p:nvPr/>
        </p:nvSpPr>
        <p:spPr bwMode="auto">
          <a:xfrm>
            <a:off x="0" y="0"/>
            <a:ext cx="12192635" cy="6867524"/>
          </a:xfrm>
          <a:prstGeom prst="rect">
            <a:avLst/>
          </a:prstGeom>
          <a:gradFill>
            <a:gsLst>
              <a:gs pos="0">
                <a:srgbClr val="5F85C3">
                  <a:alpha val="100000"/>
                </a:srgbClr>
              </a:gs>
              <a:gs pos="89000">
                <a:srgbClr val="BDCBDE">
                  <a:alpha val="36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/>
          </a:p>
        </p:txBody>
      </p:sp>
      <p:sp>
        <p:nvSpPr>
          <p:cNvPr id="733127334" name="文本框 36"/>
          <p:cNvSpPr txBox="1"/>
          <p:nvPr/>
        </p:nvSpPr>
        <p:spPr bwMode="auto">
          <a:xfrm>
            <a:off x="560705" y="2126933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感谢</a:t>
            </a:r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倾听！</a:t>
            </a:r>
            <a:endParaRPr lang="zh-CN" altLang="en-US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775630560" name="直接连接符 39"/>
          <p:cNvCxnSpPr/>
          <p:nvPr/>
        </p:nvCxnSpPr>
        <p:spPr bwMode="auto">
          <a:xfrm>
            <a:off x="678815" y="3277235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522510" name="文本框 3"/>
          <p:cNvSpPr txBox="1"/>
          <p:nvPr/>
        </p:nvSpPr>
        <p:spPr bwMode="auto">
          <a:xfrm>
            <a:off x="678815" y="4340861"/>
            <a:ext cx="333438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日期：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2025.11.22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836955177" name="矩形 4"/>
          <p:cNvSpPr/>
          <p:nvPr/>
        </p:nvSpPr>
        <p:spPr bwMode="auto">
          <a:xfrm>
            <a:off x="0" y="-11430"/>
            <a:ext cx="12191365" cy="775970"/>
          </a:xfrm>
          <a:prstGeom prst="rect">
            <a:avLst/>
          </a:prstGeom>
          <a:gradFill>
            <a:gsLst>
              <a:gs pos="0">
                <a:srgbClr val="515983"/>
              </a:gs>
              <a:gs pos="53000">
                <a:srgbClr val="9AA1BB">
                  <a:alpha val="0"/>
                </a:srgbClr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cs typeface="思源黑体 CN Normal"/>
            </a:endParaRPr>
          </a:p>
        </p:txBody>
      </p:sp>
      <p:pic>
        <p:nvPicPr>
          <p:cNvPr id="991363227" name="图片 5" descr="校标、校名-透空2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auto"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3" name="文本框 36"/>
          <p:cNvSpPr txBox="1"/>
          <p:nvPr/>
        </p:nvSpPr>
        <p:spPr bwMode="auto">
          <a:xfrm>
            <a:off x="678815" y="3383915"/>
            <a:ext cx="6452870" cy="10337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0" marR="0" lvl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Q&amp;A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：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期待交流与指导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4" name="直接连接符 39"/>
          <p:cNvCxnSpPr/>
          <p:nvPr/>
        </p:nvCxnSpPr>
        <p:spPr bwMode="auto">
          <a:xfrm>
            <a:off x="678815" y="434086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515983"/>
            </a:gs>
            <a:gs pos="52000">
              <a:srgbClr val="586FA3"/>
            </a:gs>
            <a:gs pos="100000">
              <a:srgbClr val="5F85C3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7712788" name="文本占位符 1"/>
          <p:cNvSpPr>
            <a:spLocks noGrp="1"/>
          </p:cNvSpPr>
          <p:nvPr>
            <p:ph type="body" idx="5"/>
          </p:nvPr>
        </p:nvSpPr>
        <p:spPr bwMode="auto"/>
        <p:txBody>
          <a:bodyPr/>
          <a:lstStyle/>
          <a:p>
            <a:pPr>
              <a:defRPr/>
            </a:pPr>
            <a:r>
              <a:rPr lang="zh-CN">
                <a:ln>
                  <a:gradFill>
                    <a:gsLst>
                      <a:gs pos="19000">
                        <a:schemeClr val="bg1">
                          <a:alpha val="0"/>
                        </a:schemeClr>
                      </a:gs>
                      <a:gs pos="74000">
                        <a:srgbClr val="FAFAFA">
                          <a:alpha val="100000"/>
                        </a:srgbClr>
                      </a:gs>
                    </a:gsLst>
                    <a:lin ang="16200000" scaled="0"/>
                  </a:gradFill>
                </a:ln>
              </a:rPr>
              <a:t>CONTENTS</a:t>
            </a:r>
            <a:endParaRPr lang="zh-CN">
              <a:ln>
                <a:gradFill>
                  <a:gsLst>
                    <a:gs pos="19000">
                      <a:schemeClr val="bg1">
                        <a:alpha val="0"/>
                      </a:schemeClr>
                    </a:gs>
                    <a:gs pos="74000">
                      <a:srgbClr val="FAFAFA">
                        <a:alpha val="100000"/>
                      </a:srgbClr>
                    </a:gs>
                  </a:gsLst>
                  <a:lin ang="16200000" scaled="0"/>
                </a:gradFill>
              </a:ln>
            </a:endParaRPr>
          </a:p>
        </p:txBody>
      </p:sp>
      <p:pic>
        <p:nvPicPr>
          <p:cNvPr id="352724635" name="图片 3" descr="刘斌-鼓楼-北园与紫峰"/>
          <p:cNvPicPr>
            <a:picLocks noChangeAspect="1"/>
          </p:cNvPicPr>
          <p:nvPr/>
        </p:nvPicPr>
        <p:blipFill rotWithShape="1">
          <a:blip r:embed="rId1"/>
          <a:srcRect l="50506" r="10341"/>
          <a:stretch>
            <a:fillRect/>
          </a:stretch>
        </p:blipFill>
        <p:spPr bwMode="auto">
          <a:xfrm>
            <a:off x="0" y="0"/>
            <a:ext cx="4031615" cy="6858000"/>
          </a:xfrm>
          <a:prstGeom prst="rect">
            <a:avLst/>
          </a:prstGeom>
        </p:spPr>
      </p:pic>
      <p:sp>
        <p:nvSpPr>
          <p:cNvPr id="1358372615" name="矩形 7"/>
          <p:cNvSpPr/>
          <p:nvPr/>
        </p:nvSpPr>
        <p:spPr bwMode="auto">
          <a:xfrm>
            <a:off x="0" y="130"/>
            <a:ext cx="4046220" cy="6858000"/>
          </a:xfrm>
          <a:prstGeom prst="rect">
            <a:avLst/>
          </a:prstGeom>
          <a:gradFill>
            <a:gsLst>
              <a:gs pos="0">
                <a:srgbClr val="7B97BC">
                  <a:alpha val="0"/>
                </a:srgbClr>
              </a:gs>
              <a:gs pos="100000">
                <a:srgbClr val="515983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2079321721" name="标题 2"/>
          <p:cNvSpPr>
            <a:spLocks noGrp="1"/>
          </p:cNvSpPr>
          <p:nvPr>
            <p:ph type="title" idx="4"/>
          </p:nvPr>
        </p:nvSpPr>
        <p:spPr bwMode="auto"/>
        <p:txBody>
          <a:bodyPr/>
          <a:lstStyle/>
          <a:p>
            <a:pPr>
              <a:defRPr/>
            </a:pPr>
            <a:r>
              <a:rPr lang="zh-CN">
                <a:solidFill>
                  <a:schemeClr val="bg1"/>
                </a:solidFill>
              </a:rPr>
              <a:t>目录</a:t>
            </a:r>
            <a:endParaRPr lang="zh-CN">
              <a:solidFill>
                <a:schemeClr val="bg1"/>
              </a:solidFill>
            </a:endParaRPr>
          </a:p>
        </p:txBody>
      </p:sp>
      <p:pic>
        <p:nvPicPr>
          <p:cNvPr id="538700940" name="图片 21" descr="建筑_画板 1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tretch>
            <a:fillRect/>
          </a:stretch>
        </p:blipFill>
        <p:spPr bwMode="auto">
          <a:xfrm>
            <a:off x="10363200" y="5867399"/>
            <a:ext cx="1817793" cy="872067"/>
          </a:xfrm>
          <a:prstGeom prst="rect">
            <a:avLst/>
          </a:prstGeom>
        </p:spPr>
      </p:pic>
      <p:pic>
        <p:nvPicPr>
          <p:cNvPr id="828225246" name="图片 4" descr="校标、校名-透空2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auto">
          <a:xfrm>
            <a:off x="10351770" y="2901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sp>
        <p:nvSpPr>
          <p:cNvPr id="2" name="圆角矩形 78"/>
          <p:cNvSpPr/>
          <p:nvPr>
            <p:custDataLst>
              <p:tags r:id="rId4"/>
            </p:custDataLst>
          </p:nvPr>
        </p:nvSpPr>
        <p:spPr bwMode="auto">
          <a:xfrm>
            <a:off x="5261610" y="51816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3" name="圆角矩形 78"/>
          <p:cNvSpPr/>
          <p:nvPr>
            <p:custDataLst>
              <p:tags r:id="rId5"/>
            </p:custDataLst>
          </p:nvPr>
        </p:nvSpPr>
        <p:spPr bwMode="auto">
          <a:xfrm>
            <a:off x="5261610" y="150939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4" name="圆角矩形 78"/>
          <p:cNvSpPr/>
          <p:nvPr>
            <p:custDataLst>
              <p:tags r:id="rId6"/>
            </p:custDataLst>
          </p:nvPr>
        </p:nvSpPr>
        <p:spPr bwMode="auto">
          <a:xfrm>
            <a:off x="5261610" y="250063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5" name="圆角矩形 78"/>
          <p:cNvSpPr/>
          <p:nvPr>
            <p:custDataLst>
              <p:tags r:id="rId7"/>
            </p:custDataLst>
          </p:nvPr>
        </p:nvSpPr>
        <p:spPr bwMode="auto">
          <a:xfrm>
            <a:off x="5261610" y="349186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6" name="圆角矩形 78"/>
          <p:cNvSpPr/>
          <p:nvPr>
            <p:custDataLst>
              <p:tags r:id="rId8"/>
            </p:custDataLst>
          </p:nvPr>
        </p:nvSpPr>
        <p:spPr bwMode="auto">
          <a:xfrm>
            <a:off x="5261610" y="448310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7" name="圆角矩形 78"/>
          <p:cNvSpPr/>
          <p:nvPr>
            <p:custDataLst>
              <p:tags r:id="rId9"/>
            </p:custDataLst>
          </p:nvPr>
        </p:nvSpPr>
        <p:spPr bwMode="auto">
          <a:xfrm>
            <a:off x="5261610" y="547433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9" name="标题"/>
          <p:cNvSpPr txBox="1"/>
          <p:nvPr>
            <p:custDataLst>
              <p:tags r:id="rId10"/>
            </p:custDataLst>
          </p:nvPr>
        </p:nvSpPr>
        <p:spPr bwMode="auto">
          <a:xfrm>
            <a:off x="5261610" y="60261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引言：背景与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核心问题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"/>
          <p:cNvSpPr txBox="1"/>
          <p:nvPr>
            <p:custDataLst>
              <p:tags r:id="rId11"/>
            </p:custDataLst>
          </p:nvPr>
        </p:nvSpPr>
        <p:spPr bwMode="auto">
          <a:xfrm>
            <a:off x="5261610" y="163195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研究框架：同源性的判定标准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"/>
          <p:cNvSpPr txBox="1"/>
          <p:nvPr>
            <p:custDataLst>
              <p:tags r:id="rId12"/>
            </p:custDataLst>
          </p:nvPr>
        </p:nvSpPr>
        <p:spPr bwMode="auto">
          <a:xfrm>
            <a:off x="5261610" y="258445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⼀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：函数作为第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⼀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类值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标题"/>
          <p:cNvSpPr txBox="1"/>
          <p:nvPr>
            <p:custDataLst>
              <p:tags r:id="rId13"/>
            </p:custDataLst>
          </p:nvPr>
        </p:nvSpPr>
        <p:spPr bwMode="auto">
          <a:xfrm>
            <a:off x="5261610" y="357632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⼆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⾼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阶函数的类型挑战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"/>
          <p:cNvSpPr txBox="1"/>
          <p:nvPr>
            <p:custDataLst>
              <p:tags r:id="rId14"/>
            </p:custDataLst>
          </p:nvPr>
        </p:nvSpPr>
        <p:spPr bwMode="auto">
          <a:xfrm>
            <a:off x="5261610" y="456819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证据三：泛型与类型变量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"/>
          <p:cNvSpPr txBox="1"/>
          <p:nvPr>
            <p:custDataLst>
              <p:tags r:id="rId15"/>
            </p:custDataLst>
          </p:nvPr>
        </p:nvSpPr>
        <p:spPr bwMode="auto">
          <a:xfrm>
            <a:off x="5261610" y="556006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06.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9890419" name="图片 3" descr="6"/>
          <p:cNvPicPr>
            <a:picLocks noChangeAspect="1"/>
          </p:cNvPicPr>
          <p:nvPr/>
        </p:nvPicPr>
        <p:blipFill rotWithShape="1">
          <a:blip r:embed="rId1"/>
          <a:srcRect t="9498" b="6284"/>
          <a:stretch>
            <a:fillRect/>
          </a:stretch>
        </p:blipFill>
        <p:spPr bwMode="auto"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459149440" name="矩形 1"/>
          <p:cNvSpPr/>
          <p:nvPr/>
        </p:nvSpPr>
        <p:spPr bwMode="auto"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7116003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83721684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753268548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745874219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Introduction: Context &amp; Core Question</a:t>
            </a:r>
            <a:endParaRPr 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214444615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916502" name="文本框 17"/>
          <p:cNvSpPr txBox="1"/>
          <p:nvPr/>
        </p:nvSpPr>
        <p:spPr bwMode="auto">
          <a:xfrm>
            <a:off x="1880870" y="2904173"/>
            <a:ext cx="38512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⾔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：背景与核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⼼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4494195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01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40432575" name="图片 10" descr="6"/>
          <p:cNvPicPr>
            <a:picLocks noChangeAspect="1"/>
          </p:cNvPicPr>
          <p:nvPr/>
        </p:nvPicPr>
        <p:blipFill rotWithShape="1">
          <a:blip r:embed="rId1"/>
          <a:srcRect l="16441" r="16441"/>
          <a:stretch>
            <a:fillRect/>
          </a:stretch>
        </p:blipFill>
        <p:spPr bwMode="auto"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171017004" name="图片 13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0559919" name="图片 14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730177" name="图片 15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43927672" name="图片 22" descr="微信图片_2023121811231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5110" r="47712" b="27807"/>
          <a:stretch>
            <a:fillRect/>
          </a:stretch>
        </p:blipFill>
        <p:spPr bwMode="auto">
          <a:xfrm>
            <a:off x="6783705" y="1667510"/>
            <a:ext cx="2765425" cy="2741295"/>
          </a:xfrm>
          <a:prstGeom prst="rect">
            <a:avLst/>
          </a:prstGeom>
        </p:spPr>
      </p:pic>
      <p:pic>
        <p:nvPicPr>
          <p:cNvPr id="919211481" name="图片 21" descr="谭海仁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7020" r="55291" b="27147"/>
          <a:stretch>
            <a:fillRect/>
          </a:stretch>
        </p:blipFill>
        <p:spPr bwMode="auto">
          <a:xfrm>
            <a:off x="2716530" y="3872865"/>
            <a:ext cx="2776220" cy="2739390"/>
          </a:xfrm>
          <a:prstGeom prst="rect">
            <a:avLst/>
          </a:prstGeom>
        </p:spPr>
      </p:pic>
      <p:sp>
        <p:nvSpPr>
          <p:cNvPr id="1561730492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68810485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15983">
                    <a:alpha val="51000"/>
                  </a:srgbClr>
                </a:gs>
                <a:gs pos="100000">
                  <a:srgbClr val="51598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15983"/>
                </a:gs>
                <a:gs pos="100000">
                  <a:srgbClr val="5F85C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pic>
        <p:nvPicPr>
          <p:cNvPr id="1524771596" name="图片 38" descr="建筑-10"/>
          <p:cNvPicPr>
            <a:picLocks noChangeAspect="1"/>
          </p:cNvPicPr>
          <p:nvPr/>
        </p:nvPicPr>
        <p:blipFill rotWithShape="1">
          <a:blip r:embed="rId5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806837012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01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993746972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⾔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：背景与核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⼼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grpSp>
        <p:nvGrpSpPr>
          <p:cNvPr id="1788465049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6" name="椭圆 5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158809386" name="任意多边形 11"/>
          <p:cNvSpPr/>
          <p:nvPr>
            <p:custDataLst>
              <p:tags r:id="rId7"/>
            </p:custDataLst>
          </p:nvPr>
        </p:nvSpPr>
        <p:spPr bwMode="auto">
          <a:xfrm>
            <a:off x="2467610" y="519557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 extrusionOk="0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15983">
                <a:alpha val="58999"/>
              </a:srgbClr>
            </a:solidFill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750889609" name="矩形 9"/>
          <p:cNvSpPr/>
          <p:nvPr>
            <p:custDataLst>
              <p:tags r:id="rId8"/>
            </p:custDataLst>
          </p:nvPr>
        </p:nvSpPr>
        <p:spPr bwMode="auto">
          <a:xfrm>
            <a:off x="1127760" y="4364990"/>
            <a:ext cx="2367280" cy="665480"/>
          </a:xfrm>
          <a:prstGeom prst="rect">
            <a:avLst/>
          </a:prstGeom>
          <a:solidFill>
            <a:srgbClr val="5D73AB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773253400" name="矩形 10"/>
          <p:cNvSpPr/>
          <p:nvPr>
            <p:custDataLst>
              <p:tags r:id="rId9"/>
            </p:custDataLst>
          </p:nvPr>
        </p:nvSpPr>
        <p:spPr bwMode="auto">
          <a:xfrm>
            <a:off x="1236980" y="4473575"/>
            <a:ext cx="2367280" cy="590549"/>
          </a:xfrm>
          <a:prstGeom prst="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428516902" name="文本框 12"/>
          <p:cNvSpPr txBox="1"/>
          <p:nvPr>
            <p:custDataLst>
              <p:tags r:id="rId10"/>
            </p:custDataLst>
          </p:nvPr>
        </p:nvSpPr>
        <p:spPr bwMode="auto">
          <a:xfrm>
            <a:off x="1597025" y="4541519"/>
            <a:ext cx="1783715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sz="18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背景</a:t>
            </a:r>
            <a:endParaRPr lang="zh-CN" sz="18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949800524" name="Oval 24"/>
          <p:cNvSpPr/>
          <p:nvPr>
            <p:custDataLst>
              <p:tags r:id="rId11"/>
            </p:custDataLst>
          </p:nvPr>
        </p:nvSpPr>
        <p:spPr bwMode="auto">
          <a:xfrm>
            <a:off x="3750309" y="1064259"/>
            <a:ext cx="675640" cy="675640"/>
          </a:xfrm>
          <a:prstGeom prst="ellipse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cs typeface="思源黑体 CN Regular"/>
            </a:endParaRPr>
          </a:p>
        </p:txBody>
      </p:sp>
      <p:sp>
        <p:nvSpPr>
          <p:cNvPr id="1438603935" name="任意多边形 15"/>
          <p:cNvSpPr/>
          <p:nvPr>
            <p:custDataLst>
              <p:tags r:id="rId12"/>
            </p:custDataLst>
          </p:nvPr>
        </p:nvSpPr>
        <p:spPr bwMode="auto">
          <a:xfrm flipH="1" flipV="1">
            <a:off x="8161020" y="144018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 extrusionOk="0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F85C3"/>
            </a:solidFill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417741408" name="矩形 18"/>
          <p:cNvSpPr/>
          <p:nvPr>
            <p:custDataLst>
              <p:tags r:id="rId13"/>
            </p:custDataLst>
          </p:nvPr>
        </p:nvSpPr>
        <p:spPr bwMode="auto">
          <a:xfrm>
            <a:off x="8477885" y="2792095"/>
            <a:ext cx="2367280" cy="665480"/>
          </a:xfrm>
          <a:prstGeom prst="rect">
            <a:avLst/>
          </a:prstGeom>
          <a:solidFill>
            <a:srgbClr val="82A6CF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301881541" name="矩形 16"/>
          <p:cNvSpPr/>
          <p:nvPr>
            <p:custDataLst>
              <p:tags r:id="rId14"/>
            </p:custDataLst>
          </p:nvPr>
        </p:nvSpPr>
        <p:spPr bwMode="auto">
          <a:xfrm>
            <a:off x="8587105" y="2901315"/>
            <a:ext cx="2367280" cy="590549"/>
          </a:xfrm>
          <a:prstGeom prst="rect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01112170" name="矩形 19"/>
          <p:cNvSpPr/>
          <p:nvPr>
            <p:custDataLst>
              <p:tags r:id="rId15"/>
            </p:custDataLst>
          </p:nvPr>
        </p:nvSpPr>
        <p:spPr bwMode="auto">
          <a:xfrm>
            <a:off x="6633210" y="4541520"/>
            <a:ext cx="3259455" cy="946785"/>
          </a:xfrm>
          <a:prstGeom prst="rect">
            <a:avLst/>
          </a:prstGeom>
        </p:spPr>
        <p:txBody>
          <a:bodyPr wrap="square"/>
          <a:lstStyle/>
          <a:p>
            <a:pPr algn="l">
              <a:lnSpc>
                <a:spcPct val="130000"/>
              </a:lnSpc>
              <a:spcAft>
                <a:spcPts val="1000"/>
              </a:spcAft>
              <a:defRPr/>
            </a:pP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Q: 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如何判定并论证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Python 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类型提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示与函数式编程（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FP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）在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“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设计理念上同源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”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？</a:t>
            </a:r>
            <a:endParaRPr lang="zh-CN" altLang="en-US" b="1" spc="150">
              <a:solidFill>
                <a:schemeClr val="tx1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81873747" name="文本框 20"/>
          <p:cNvSpPr txBox="1"/>
          <p:nvPr>
            <p:custDataLst>
              <p:tags r:id="rId16"/>
            </p:custDataLst>
          </p:nvPr>
        </p:nvSpPr>
        <p:spPr bwMode="auto">
          <a:xfrm>
            <a:off x="8865870" y="2968625"/>
            <a:ext cx="1824990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sz="18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核心问题</a:t>
            </a:r>
            <a:endParaRPr lang="zh-CN" sz="18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640743332" name="Oval 24"/>
          <p:cNvSpPr/>
          <p:nvPr>
            <p:custDataLst>
              <p:tags r:id="rId17"/>
            </p:custDataLst>
          </p:nvPr>
        </p:nvSpPr>
        <p:spPr bwMode="auto">
          <a:xfrm>
            <a:off x="7962265" y="5723255"/>
            <a:ext cx="675640" cy="675640"/>
          </a:xfrm>
          <a:prstGeom prst="ellipse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cs typeface="思源黑体 CN Regular"/>
            </a:endParaRPr>
          </a:p>
        </p:txBody>
      </p:sp>
      <p:cxnSp>
        <p:nvCxnSpPr>
          <p:cNvPr id="762894241" name="直接连接符 27"/>
          <p:cNvCxnSpPr/>
          <p:nvPr>
            <p:custDataLst>
              <p:tags r:id="rId18"/>
            </p:custDataLst>
          </p:nvPr>
        </p:nvCxnSpPr>
        <p:spPr bwMode="auto">
          <a:xfrm>
            <a:off x="6201410" y="1876425"/>
            <a:ext cx="0" cy="3940810"/>
          </a:xfrm>
          <a:prstGeom prst="line">
            <a:avLst/>
          </a:prstGeom>
          <a:ln w="15875" cmpd="sng">
            <a:solidFill>
              <a:srgbClr val="A6B1C6"/>
            </a:solidFill>
            <a:prstDash val="lgDash"/>
            <a:headEnd type="oval"/>
            <a:tailEnd type="oval"/>
          </a:ln>
        </p:spPr>
        <p:style>
          <a:lnRef idx="1">
            <a:srgbClr val="00D0FF"/>
          </a:lnRef>
          <a:fillRef idx="0">
            <a:srgbClr val="00D0FF"/>
          </a:fillRef>
          <a:effectRef idx="0">
            <a:srgbClr val="00D0FF"/>
          </a:effectRef>
          <a:fontRef idx="minor">
            <a:srgbClr val="000000"/>
          </a:fontRef>
        </p:style>
      </p:cxnSp>
      <p:pic>
        <p:nvPicPr>
          <p:cNvPr id="850466321" name="图形 37"/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 bwMode="auto">
          <a:xfrm>
            <a:off x="8116570" y="5870575"/>
            <a:ext cx="360000" cy="360000"/>
          </a:xfrm>
          <a:prstGeom prst="rect">
            <a:avLst/>
          </a:prstGeom>
        </p:spPr>
      </p:pic>
      <p:pic>
        <p:nvPicPr>
          <p:cNvPr id="259956671" name="图形 39"/>
          <p:cNvPicPr>
            <a:picLocks noChangeAspect="1"/>
          </p:cNvPicPr>
          <p:nvPr>
            <p:custDataLst>
              <p:tags r:id="rId22"/>
            </p:custDataLst>
          </p:nvPr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 bwMode="auto">
          <a:xfrm>
            <a:off x="3892079" y="1242675"/>
            <a:ext cx="390601" cy="3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23440" y="1762760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背景：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Python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动态类型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en-US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→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灵活性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en-US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↑</a:t>
            </a:r>
            <a:endParaRPr lang="en-US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440" y="2153920"/>
            <a:ext cx="421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挑战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：大型项目可靠性、维护性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en-US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↓</a:t>
            </a:r>
            <a:endParaRPr lang="en-US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3440" y="2522220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解决方案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Python 3.5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引入类型提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   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示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(PEP 484)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3440" y="3175000"/>
            <a:ext cx="369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现状：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当前讨论多集中于工具属性，缺乏设计溯源。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51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851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187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1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111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10" grpId="0"/>
      <p:bldP spid="10" grpId="1"/>
      <p:bldP spid="1428516902" grpId="0"/>
      <p:bldP spid="1428516902" grpId="1"/>
      <p:bldP spid="381873747" grpId="0"/>
      <p:bldP spid="381873747" grpId="1"/>
      <p:bldP spid="201112170" grpId="0"/>
      <p:bldP spid="20111217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5991817" name="图片 17" descr="33-葛枫"/>
          <p:cNvPicPr>
            <a:picLocks noChangeAspect="1"/>
          </p:cNvPicPr>
          <p:nvPr/>
        </p:nvPicPr>
        <p:blipFill rotWithShape="1">
          <a:blip r:embed="rId1"/>
          <a:srcRect t="7893" b="7885"/>
          <a:stretch>
            <a:fillRect/>
          </a:stretch>
        </p:blipFill>
        <p:spPr bwMode="auto">
          <a:xfrm>
            <a:off x="-20955" y="0"/>
            <a:ext cx="12212954" cy="6857365"/>
          </a:xfrm>
          <a:prstGeom prst="rect">
            <a:avLst/>
          </a:prstGeom>
        </p:spPr>
      </p:pic>
      <p:sp>
        <p:nvSpPr>
          <p:cNvPr id="465297886" name="矩形 13"/>
          <p:cNvSpPr/>
          <p:nvPr/>
        </p:nvSpPr>
        <p:spPr bwMode="auto">
          <a:xfrm>
            <a:off x="-10795" y="635"/>
            <a:ext cx="12213590" cy="685673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536789038" name="单圆角矩形 8"/>
          <p:cNvSpPr/>
          <p:nvPr/>
        </p:nvSpPr>
        <p:spPr bwMode="auto">
          <a:xfrm>
            <a:off x="-20320" y="2476500"/>
            <a:ext cx="1221232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289363927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2017808676" name="图片 1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413904254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The Framework: Criteria for Homology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059294398" name="直接连接符 7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893907" name="文本框 17"/>
          <p:cNvSpPr txBox="1"/>
          <p:nvPr/>
        </p:nvSpPr>
        <p:spPr bwMode="auto">
          <a:xfrm>
            <a:off x="1880870" y="2904173"/>
            <a:ext cx="48971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研究框架：同源性的判定标准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99639824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02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403247206" name="图片 2" descr="33-葛枫"/>
          <p:cNvPicPr>
            <a:picLocks noChangeAspect="1"/>
          </p:cNvPicPr>
          <p:nvPr/>
        </p:nvPicPr>
        <p:blipFill rotWithShape="1">
          <a:blip r:embed="rId1"/>
          <a:srcRect l="16666" r="16665"/>
          <a:stretch>
            <a:fillRect/>
          </a:stretch>
        </p:blipFill>
        <p:spPr bwMode="auto">
          <a:xfrm>
            <a:off x="7300892" y="1631286"/>
            <a:ext cx="3600000" cy="3600000"/>
          </a:xfrm>
          <a:prstGeom prst="rect">
            <a:avLst/>
          </a:prstGeom>
        </p:spPr>
      </p:pic>
      <p:pic>
        <p:nvPicPr>
          <p:cNvPr id="1257492806" name="图片 6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59300396" name="图片 12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0925350" name="图片 14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978718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696577087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2068778131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02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33326014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研究框架：同源性的判定标准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grpSp>
        <p:nvGrpSpPr>
          <p:cNvPr id="641541454" name="组合 5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10" name="椭圆 9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726391568" name="图片 11" descr="建筑-10"/>
          <p:cNvPicPr>
            <a:picLocks noChangeAspect="1"/>
          </p:cNvPicPr>
          <p:nvPr/>
        </p:nvPicPr>
        <p:blipFill rotWithShape="1">
          <a:blip r:embed="rId3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84109115" name="任意多边形: 形状 10"/>
          <p:cNvSpPr/>
          <p:nvPr/>
        </p:nvSpPr>
        <p:spPr bwMode="auto">
          <a:xfrm>
            <a:off x="6745605" y="1320165"/>
            <a:ext cx="5446395" cy="5537835"/>
          </a:xfrm>
          <a:custGeom>
            <a:avLst/>
            <a:gdLst>
              <a:gd name="connsiteX0" fmla="*/ 1434166 w 5642440"/>
              <a:gd name="connsiteY0" fmla="*/ 0 h 5736665"/>
              <a:gd name="connsiteX1" fmla="*/ 5642440 w 5642440"/>
              <a:gd name="connsiteY1" fmla="*/ 0 h 5736665"/>
              <a:gd name="connsiteX2" fmla="*/ 5642440 w 5642440"/>
              <a:gd name="connsiteY2" fmla="*/ 5736665 h 5736665"/>
              <a:gd name="connsiteX3" fmla="*/ 0 w 5642440"/>
              <a:gd name="connsiteY3" fmla="*/ 5736665 h 57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440" h="5736665" extrusionOk="0">
                <a:moveTo>
                  <a:pt x="1434166" y="0"/>
                </a:moveTo>
                <a:lnTo>
                  <a:pt x="5642440" y="0"/>
                </a:lnTo>
                <a:lnTo>
                  <a:pt x="5642440" y="5736665"/>
                </a:lnTo>
                <a:lnTo>
                  <a:pt x="0" y="5736665"/>
                </a:lnTo>
                <a:close/>
              </a:path>
            </a:pathLst>
          </a:custGeom>
          <a:blipFill>
            <a:blip r:embed="rId4"/>
            <a:tile tx="-825500" ty="-107950" sx="46000" sy="46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defRPr/>
            </a:pP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汉仪大黑简"/>
            </a:endParaRPr>
          </a:p>
        </p:txBody>
      </p:sp>
      <p:sp>
        <p:nvSpPr>
          <p:cNvPr id="1937357708" name="平行四边形 17"/>
          <p:cNvSpPr/>
          <p:nvPr>
            <p:custDataLst>
              <p:tags r:id="rId5"/>
            </p:custDataLst>
          </p:nvPr>
        </p:nvSpPr>
        <p:spPr bwMode="auto">
          <a:xfrm>
            <a:off x="892175" y="3238500"/>
            <a:ext cx="5414010" cy="1626870"/>
          </a:xfrm>
          <a:prstGeom prst="parallelogram">
            <a:avLst>
              <a:gd name="adj" fmla="val 24824"/>
            </a:avLst>
          </a:prstGeom>
          <a:solidFill>
            <a:srgbClr val="515983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300691930" name="平行四边形 74"/>
          <p:cNvSpPr/>
          <p:nvPr>
            <p:custDataLst>
              <p:tags r:id="rId6"/>
            </p:custDataLst>
          </p:nvPr>
        </p:nvSpPr>
        <p:spPr bwMode="auto">
          <a:xfrm>
            <a:off x="495300" y="5103495"/>
            <a:ext cx="5414010" cy="1626870"/>
          </a:xfrm>
          <a:prstGeom prst="parallelogram">
            <a:avLst>
              <a:gd name="adj" fmla="val 24863"/>
            </a:avLst>
          </a:prstGeom>
          <a:gradFill>
            <a:gsLst>
              <a:gs pos="0">
                <a:srgbClr val="376FFF">
                  <a:lumMod val="5000"/>
                  <a:lumOff val="95000"/>
                  <a:alpha val="15000"/>
                </a:srgbClr>
              </a:gs>
              <a:gs pos="20000">
                <a:srgbClr val="FADD99">
                  <a:alpha val="0"/>
                </a:srgbClr>
              </a:gs>
              <a:gs pos="80000">
                <a:srgbClr val="FADD99">
                  <a:alpha val="0"/>
                </a:srgbClr>
              </a:gs>
              <a:gs pos="100000">
                <a:srgbClr val="F8EED6">
                  <a:alpha val="16000"/>
                </a:srgbClr>
              </a:gs>
            </a:gsLst>
            <a:lin ang="3600000" scaled="0"/>
          </a:gradFill>
          <a:ln>
            <a:solidFill>
              <a:srgbClr val="515983"/>
            </a:solidFill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418413996" name="文本框 26"/>
          <p:cNvSpPr txBox="1"/>
          <p:nvPr>
            <p:custDataLst>
              <p:tags r:id="rId7"/>
            </p:custDataLst>
          </p:nvPr>
        </p:nvSpPr>
        <p:spPr bwMode="auto">
          <a:xfrm>
            <a:off x="909320" y="5142230"/>
            <a:ext cx="4812030" cy="458470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sz="2400" b="1" spc="300">
                <a:solidFill>
                  <a:srgbClr val="515983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</a:t>
            </a:r>
            <a:r>
              <a:rPr lang="zh-CN" altLang="en-US" sz="2400" b="1" spc="300">
                <a:solidFill>
                  <a:srgbClr val="515983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方案</a:t>
            </a:r>
            <a:r>
              <a:rPr lang="en-US" altLang="zh-CN" sz="2400" b="1" spc="300">
                <a:solidFill>
                  <a:srgbClr val="515983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(Similar Solution)</a:t>
            </a:r>
            <a:endParaRPr lang="en-US" altLang="zh-CN" sz="2400" b="1" spc="300">
              <a:solidFill>
                <a:srgbClr val="515983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180934807" name="文本框 28"/>
          <p:cNvSpPr txBox="1"/>
          <p:nvPr>
            <p:custDataLst>
              <p:tags r:id="rId8"/>
            </p:custDataLst>
          </p:nvPr>
        </p:nvSpPr>
        <p:spPr bwMode="auto">
          <a:xfrm>
            <a:off x="1227455" y="5600700"/>
            <a:ext cx="4262755" cy="9385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采用逻辑相似的语法</a:t>
            </a: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/</a:t>
            </a:r>
            <a:r>
              <a:rPr lang="zh-CN" altLang="en-US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机制</a:t>
            </a: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 spc="150">
              <a:solidFill>
                <a:srgbClr val="000000">
                  <a:lumMod val="50000"/>
                  <a:lumOff val="5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(e.g., </a:t>
            </a:r>
            <a:r>
              <a:rPr lang="zh-CN" altLang="en-US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类型变量</a:t>
            </a: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 spc="150">
              <a:solidFill>
                <a:srgbClr val="000000">
                  <a:lumMod val="50000"/>
                  <a:lumOff val="5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2" name="平行四边形 17"/>
          <p:cNvSpPr/>
          <p:nvPr>
            <p:custDataLst>
              <p:tags r:id="rId9"/>
            </p:custDataLst>
          </p:nvPr>
        </p:nvSpPr>
        <p:spPr bwMode="auto">
          <a:xfrm>
            <a:off x="1331595" y="1373505"/>
            <a:ext cx="5414010" cy="1626870"/>
          </a:xfrm>
          <a:prstGeom prst="parallelogram">
            <a:avLst>
              <a:gd name="adj" fmla="val 24824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3" name="图片 2" descr="箭头-直角-左下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340000">
            <a:off x="3481705" y="2394585"/>
            <a:ext cx="914400" cy="914400"/>
          </a:xfrm>
          <a:prstGeom prst="rect">
            <a:avLst/>
          </a:prstGeom>
        </p:spPr>
      </p:pic>
      <p:pic>
        <p:nvPicPr>
          <p:cNvPr id="4" name="图片 3" descr="箭头-直角-左下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340000">
            <a:off x="2999105" y="4390390"/>
            <a:ext cx="914400" cy="914400"/>
          </a:xfrm>
          <a:prstGeom prst="rect">
            <a:avLst/>
          </a:prstGeom>
        </p:spPr>
      </p:pic>
      <p:sp>
        <p:nvSpPr>
          <p:cNvPr id="6" name="文本框 19"/>
          <p:cNvSpPr txBox="1"/>
          <p:nvPr>
            <p:custDataLst>
              <p:tags r:id="rId14"/>
            </p:custDataLst>
          </p:nvPr>
        </p:nvSpPr>
        <p:spPr bwMode="auto">
          <a:xfrm>
            <a:off x="1727835" y="1393190"/>
            <a:ext cx="5327650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核心抽象</a:t>
            </a:r>
            <a:r>
              <a:rPr lang="en-US" altLang="zh-CN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(Core Abstraction)</a:t>
            </a:r>
            <a:endParaRPr lang="en-US" altLang="zh-CN" sz="2400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9" name="文本框 20"/>
          <p:cNvSpPr txBox="1"/>
          <p:nvPr>
            <p:custDataLst>
              <p:tags r:id="rId15"/>
            </p:custDataLst>
          </p:nvPr>
        </p:nvSpPr>
        <p:spPr bwMode="auto">
          <a:xfrm>
            <a:off x="1909445" y="1851660"/>
            <a:ext cx="4257675" cy="9385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共享基本计算单元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(e.g., </a:t>
            </a: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函数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2" name="文本框 56"/>
          <p:cNvSpPr txBox="1"/>
          <p:nvPr>
            <p:custDataLst>
              <p:tags r:id="rId16"/>
            </p:custDataLst>
          </p:nvPr>
        </p:nvSpPr>
        <p:spPr bwMode="auto">
          <a:xfrm>
            <a:off x="5721350" y="254762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0000"/>
          </a:bodyPr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01</a:t>
            </a:r>
            <a:endParaRPr lang="en-US" sz="2400" b="0" i="0" u="none" strike="noStrike" cap="none" spc="0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3" name="文本框 19"/>
          <p:cNvSpPr txBox="1"/>
          <p:nvPr>
            <p:custDataLst>
              <p:tags r:id="rId17"/>
            </p:custDataLst>
          </p:nvPr>
        </p:nvSpPr>
        <p:spPr bwMode="auto">
          <a:xfrm>
            <a:off x="1316355" y="3238500"/>
            <a:ext cx="5327650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待解问题</a:t>
            </a:r>
            <a:r>
              <a:rPr lang="en-US" altLang="zh-CN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(Shared Problem)</a:t>
            </a:r>
            <a:endParaRPr lang="en-US" altLang="zh-CN" sz="2400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4" name="文本框 20"/>
          <p:cNvSpPr txBox="1"/>
          <p:nvPr>
            <p:custDataLst>
              <p:tags r:id="rId18"/>
            </p:custDataLst>
          </p:nvPr>
        </p:nvSpPr>
        <p:spPr bwMode="auto">
          <a:xfrm>
            <a:off x="1492885" y="3655695"/>
            <a:ext cx="4497070" cy="79311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解决相同的本质性技术挑战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(e.g., </a:t>
            </a: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高阶函数类型化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6" name="文本框 56"/>
          <p:cNvSpPr txBox="1"/>
          <p:nvPr>
            <p:custDataLst>
              <p:tags r:id="rId19"/>
            </p:custDataLst>
          </p:nvPr>
        </p:nvSpPr>
        <p:spPr bwMode="auto">
          <a:xfrm>
            <a:off x="5206365" y="4380865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0000"/>
          </a:bodyPr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02</a:t>
            </a:r>
            <a:endParaRPr lang="en-US" sz="2400" b="0" i="0" u="none" strike="noStrike" cap="none" spc="0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7" name="文本框 56"/>
          <p:cNvSpPr txBox="1"/>
          <p:nvPr>
            <p:custDataLst>
              <p:tags r:id="rId20"/>
            </p:custDataLst>
          </p:nvPr>
        </p:nvSpPr>
        <p:spPr bwMode="auto">
          <a:xfrm>
            <a:off x="4848225" y="629412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0000"/>
          </a:bodyPr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03</a:t>
            </a:r>
            <a:endParaRPr lang="en-US" sz="2400" b="0" i="0" u="none" strike="noStrike" cap="none" spc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" name="图片 17" descr="OIP-C(1)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651500" y="1913255"/>
            <a:ext cx="515620" cy="51562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9" name="图片 18" descr="OI1P-C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25085" y="3666490"/>
            <a:ext cx="723265" cy="723265"/>
          </a:xfrm>
          <a:prstGeom prst="rect">
            <a:avLst/>
          </a:prstGeom>
        </p:spPr>
      </p:pic>
      <p:pic>
        <p:nvPicPr>
          <p:cNvPr id="20" name="图片 19" descr="2OIP-C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712335" y="5385435"/>
            <a:ext cx="913765" cy="1050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41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841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93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118093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3" grpId="0"/>
      <p:bldP spid="13" grpId="1"/>
      <p:bldP spid="14" grpId="0"/>
      <p:bldP spid="14" grpId="1"/>
      <p:bldP spid="418413996" grpId="0"/>
      <p:bldP spid="418413996" grpId="1"/>
      <p:bldP spid="1180934807" grpId="0"/>
      <p:bldP spid="118093480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1981931" name="图片 10"/>
          <p:cNvPicPr>
            <a:picLocks noChangeAspect="1"/>
          </p:cNvPicPr>
          <p:nvPr/>
        </p:nvPicPr>
        <p:blipFill rotWithShape="1">
          <a:blip r:embed="rId1"/>
          <a:srcRect t="12678"/>
          <a:stretch>
            <a:fillRect/>
          </a:stretch>
        </p:blipFill>
        <p:spPr bwMode="auto">
          <a:xfrm>
            <a:off x="635" y="0"/>
            <a:ext cx="12202160" cy="6858000"/>
          </a:xfrm>
          <a:prstGeom prst="rect">
            <a:avLst/>
          </a:prstGeom>
        </p:spPr>
      </p:pic>
      <p:sp>
        <p:nvSpPr>
          <p:cNvPr id="594123683" name="矩形 1"/>
          <p:cNvSpPr/>
          <p:nvPr/>
        </p:nvSpPr>
        <p:spPr bwMode="auto">
          <a:xfrm>
            <a:off x="-10795" y="-635"/>
            <a:ext cx="1221359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33150826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8571175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41481691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912377564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Evidence 1: First-Class Functions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2001321269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4758001" name="文本框 17"/>
          <p:cNvSpPr txBox="1"/>
          <p:nvPr/>
        </p:nvSpPr>
        <p:spPr bwMode="auto">
          <a:xfrm>
            <a:off x="1880870" y="2904173"/>
            <a:ext cx="45104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⼀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：函数作为第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⼀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类值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745023842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03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078532664" name="图片 7"/>
          <p:cNvPicPr>
            <a:picLocks noChangeAspect="1"/>
          </p:cNvPicPr>
          <p:nvPr/>
        </p:nvPicPr>
        <p:blipFill rotWithShape="1">
          <a:blip r:embed="rId4"/>
          <a:srcRect l="17818" r="17817"/>
          <a:stretch>
            <a:fillRect/>
          </a:stretch>
        </p:blipFill>
        <p:spPr bwMode="auto">
          <a:xfrm>
            <a:off x="7300848" y="1697924"/>
            <a:ext cx="3600000" cy="3600000"/>
          </a:xfrm>
          <a:prstGeom prst="rect">
            <a:avLst/>
          </a:prstGeom>
        </p:spPr>
      </p:pic>
      <p:pic>
        <p:nvPicPr>
          <p:cNvPr id="578765280" name="图片 13" descr="校标、校名-透空2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83503068" name="图片 14" descr="底图-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54223" name="图片 15" descr="未标题-2_画板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91050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47799643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1472544260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03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5775081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证据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⼀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：函数作为第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⼀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类值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83854825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6772275" y="18465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Python</a:t>
            </a:r>
            <a:endParaRPr lang="en-US" altLang="zh-CN" sz="2000" b="1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901176" name="平行四边形 13"/>
          <p:cNvSpPr/>
          <p:nvPr>
            <p:custDataLst>
              <p:tags r:id="rId2"/>
            </p:custDataLst>
          </p:nvPr>
        </p:nvSpPr>
        <p:spPr bwMode="auto">
          <a:xfrm>
            <a:off x="10711487" y="18137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875937024" name="直接连接符 14"/>
          <p:cNvCxnSpPr/>
          <p:nvPr>
            <p:custDataLst>
              <p:tags r:id="rId3"/>
            </p:custDataLst>
          </p:nvPr>
        </p:nvCxnSpPr>
        <p:spPr bwMode="auto">
          <a:xfrm>
            <a:off x="6817360" y="2367280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04619484" name="文本框 18"/>
          <p:cNvSpPr txBox="1"/>
          <p:nvPr>
            <p:custDataLst>
              <p:tags r:id="rId4"/>
            </p:custDataLst>
          </p:nvPr>
        </p:nvSpPr>
        <p:spPr bwMode="auto">
          <a:xfrm>
            <a:off x="681355" y="187769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endParaRPr lang="en-US" altLang="zh-CN" sz="2000" b="1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6885999" name="平行四边形 16"/>
          <p:cNvSpPr/>
          <p:nvPr>
            <p:custDataLst>
              <p:tags r:id="rId5"/>
            </p:custDataLst>
          </p:nvPr>
        </p:nvSpPr>
        <p:spPr bwMode="auto">
          <a:xfrm>
            <a:off x="4620567" y="186774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333178748" name="直接连接符 21"/>
          <p:cNvCxnSpPr/>
          <p:nvPr>
            <p:custDataLst>
              <p:tags r:id="rId6"/>
            </p:custDataLst>
          </p:nvPr>
        </p:nvCxnSpPr>
        <p:spPr bwMode="auto">
          <a:xfrm>
            <a:off x="726440" y="2421255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592626663" name="图片 48" descr="建筑-10"/>
          <p:cNvPicPr>
            <a:picLocks noChangeAspect="1"/>
          </p:cNvPicPr>
          <p:nvPr/>
        </p:nvPicPr>
        <p:blipFill rotWithShape="1">
          <a:blip r:embed="rId7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2" name="图片 1" descr="clipboard-image-176355489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5725" y="2948940"/>
            <a:ext cx="6186805" cy="2019300"/>
          </a:xfrm>
          <a:prstGeom prst="rect">
            <a:avLst/>
          </a:prstGeom>
        </p:spPr>
      </p:pic>
      <p:pic>
        <p:nvPicPr>
          <p:cNvPr id="3" name="图片 2" descr="clipboard-image-17635549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70015" y="2744470"/>
            <a:ext cx="5883910" cy="22237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4395" y="5384800"/>
            <a:ext cx="20142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关键结论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09620" y="5384800"/>
            <a:ext cx="956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华文仿宋" panose="02010600040101010101" charset="-122"/>
                <a:ea typeface="华文仿宋" panose="02010600040101010101" charset="-122"/>
              </a:rPr>
              <a:t>—&gt;</a:t>
            </a:r>
            <a:endParaRPr lang="en-US" altLang="zh-CN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5930" y="5323205"/>
            <a:ext cx="815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>
                <a:latin typeface="华文仿宋" panose="02010600040101010101" charset="-122"/>
                <a:ea typeface="华文仿宋" panose="02010600040101010101" charset="-122"/>
              </a:rPr>
              <a:t>⇔</a:t>
            </a:r>
            <a:endParaRPr lang="en-US" altLang="en-US" sz="40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53965" y="5370195"/>
            <a:ext cx="1718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华文仿宋" panose="02010600040101010101" charset="-122"/>
                <a:ea typeface="华文仿宋" panose="02010600040101010101" charset="-122"/>
              </a:rPr>
              <a:t>Callable</a:t>
            </a:r>
            <a:endParaRPr lang="en-US" altLang="zh-CN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56255" y="6015355"/>
            <a:ext cx="488061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抽象一致，共享计算核心范式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265" y="3895725"/>
            <a:ext cx="385445" cy="37782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04415" y="4333875"/>
            <a:ext cx="385445" cy="37782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480560" y="4333875"/>
            <a:ext cx="385445" cy="4000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517900" y="4333875"/>
            <a:ext cx="385445" cy="4000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170420" y="4076065"/>
            <a:ext cx="844550" cy="40005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08545" y="4476115"/>
            <a:ext cx="844550" cy="34163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454390" y="4417695"/>
            <a:ext cx="844550" cy="40005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19"/>
          <p:cNvSpPr txBox="1"/>
          <p:nvPr>
            <p:custDataLst>
              <p:tags r:id="rId12"/>
            </p:custDataLst>
          </p:nvPr>
        </p:nvSpPr>
        <p:spPr bwMode="auto">
          <a:xfrm>
            <a:off x="6663055" y="576580"/>
            <a:ext cx="5327650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核心抽象</a:t>
            </a:r>
            <a:r>
              <a:rPr lang="en-US" altLang="zh-CN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(Core Abstraction)</a:t>
            </a:r>
            <a:endParaRPr lang="en-US" altLang="zh-CN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12" grpId="0"/>
      <p:bldP spid="12" grpId="1"/>
      <p:bldP spid="9" grpId="1"/>
      <p:bldP spid="9" grpId="2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5" grpId="0" animBg="1"/>
      <p:bldP spid="15" grpId="1" animBg="1"/>
      <p:bldP spid="17" grpId="0" bldLvl="0" animBg="1"/>
      <p:bldP spid="17" grpId="1" animBg="1"/>
      <p:bldP spid="18" grpId="0" bldLvl="0" animBg="1"/>
      <p:bldP spid="18" grpId="1" animBg="1"/>
      <p:bldP spid="19" grpId="0" bldLvl="0" animBg="1"/>
      <p:bldP spid="19" grpId="1" animBg="1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5504877" name="图片 12"/>
          <p:cNvPicPr>
            <a:picLocks noChangeAspect="1"/>
          </p:cNvPicPr>
          <p:nvPr/>
        </p:nvPicPr>
        <p:blipFill rotWithShape="1">
          <a:blip r:embed="rId1"/>
          <a:srcRect t="16161"/>
          <a:stretch>
            <a:fillRect/>
          </a:stretch>
        </p:blipFill>
        <p:spPr bwMode="auto">
          <a:xfrm>
            <a:off x="-63500" y="0"/>
            <a:ext cx="12255500" cy="6858635"/>
          </a:xfrm>
          <a:prstGeom prst="rect">
            <a:avLst/>
          </a:prstGeom>
        </p:spPr>
      </p:pic>
      <p:sp>
        <p:nvSpPr>
          <p:cNvPr id="1832505554" name="矩形 13"/>
          <p:cNvSpPr/>
          <p:nvPr/>
        </p:nvSpPr>
        <p:spPr bwMode="auto">
          <a:xfrm>
            <a:off x="-53340" y="-635"/>
            <a:ext cx="12256135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986130" name="单圆角矩形 8"/>
          <p:cNvSpPr/>
          <p:nvPr/>
        </p:nvSpPr>
        <p:spPr bwMode="auto">
          <a:xfrm>
            <a:off x="-53340" y="2476500"/>
            <a:ext cx="1224534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2026696827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669596883" name="图片 1" descr="底图-04"/>
          <p:cNvPicPr>
            <a:picLocks noChangeAspect="1"/>
          </p:cNvPicPr>
          <p:nvPr/>
        </p:nvPicPr>
        <p:blipFill rotWithShape="1">
          <a:blip r:embed="rId2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509541810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Evidence 2: Higher-Order Functions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775733871" name="直接连接符 7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704073" name="文本框 17"/>
          <p:cNvSpPr txBox="1"/>
          <p:nvPr/>
        </p:nvSpPr>
        <p:spPr bwMode="auto">
          <a:xfrm>
            <a:off x="1880870" y="2904173"/>
            <a:ext cx="51181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⼆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：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⾼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阶函数的类型挑战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31302829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04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303413599" name="图片 6"/>
          <p:cNvPicPr>
            <a:picLocks noChangeAspect="1"/>
          </p:cNvPicPr>
          <p:nvPr/>
        </p:nvPicPr>
        <p:blipFill rotWithShape="1">
          <a:blip r:embed="rId1"/>
          <a:srcRect l="16624" r="16623"/>
          <a:stretch>
            <a:fillRect/>
          </a:stretch>
        </p:blipFill>
        <p:spPr bwMode="auto">
          <a:xfrm>
            <a:off x="7295515" y="1697355"/>
            <a:ext cx="3600000" cy="3600000"/>
          </a:xfrm>
          <a:prstGeom prst="rect">
            <a:avLst/>
          </a:prstGeom>
        </p:spPr>
      </p:pic>
      <p:pic>
        <p:nvPicPr>
          <p:cNvPr id="495769126" name="图片 3" descr="校标、校名-透空2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63439844" name="图片 14" descr="底图-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19943504" name="图片 15" descr="未标题-2_画板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picid" val="{fafb1ee7-a222-4853-84a7-4bf89f1c9519}"/>
</p:tagLst>
</file>

<file path=ppt/tags/tag10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1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2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3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4.xml><?xml version="1.0" encoding="utf-8"?>
<p:tagLst xmlns:p="http://schemas.openxmlformats.org/presentationml/2006/main">
  <p:tag name="picid" val="{43a0bdb9-ffd7-401d-8b29-b6d7ca7887a9}"/>
</p:tagLst>
</file>

<file path=ppt/tags/tag15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16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  <p:tag name="picid" val="{8bac5b01-2955-4980-a9bb-b4fb676c8adc}"/>
</p:tagLst>
</file>

<file path=ppt/tags/tag17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18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19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20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1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2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3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4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5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6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7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8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9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3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30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  <p:tag name="picid" val="{a5c3fd0f-b419-4b30-9d28-b091508e1b37}"/>
</p:tagLst>
</file>

<file path=ppt/tags/tag31.xml><?xml version="1.0" encoding="utf-8"?>
<p:tagLst xmlns:p="http://schemas.openxmlformats.org/presentationml/2006/main">
  <p:tag name="picid" val="{e0eb9572-f5bb-49dd-b2b2-98fd4914d1f1}"/>
</p:tagLst>
</file>

<file path=ppt/tags/tag32.xml><?xml version="1.0" encoding="utf-8"?>
<p:tagLst xmlns:p="http://schemas.openxmlformats.org/presentationml/2006/main">
  <p:tag name="picid" val="{07b8a3a3-7ca1-482b-9dad-cfdb1aa1a8eb}"/>
</p:tagLst>
</file>

<file path=ppt/tags/tag33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4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5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6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7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8.xml><?xml version="1.0" encoding="utf-8"?>
<p:tagLst xmlns:p="http://schemas.openxmlformats.org/presentationml/2006/main">
  <p:tag name="picid" val="{ecd1c22f-b9b5-444b-9aa2-a0ec2b2fa50e}"/>
  <p:tag name="KSO_WM_DIAGRAM_VIRTUALLY_FRAME" val="{&quot;height&quot;:421.8,&quot;left&quot;:39,&quot;top&quot;:108.15,&quot;width&quot;:516.55}"/>
</p:tagLst>
</file>

<file path=ppt/tags/tag39.xml><?xml version="1.0" encoding="utf-8"?>
<p:tagLst xmlns:p="http://schemas.openxmlformats.org/presentationml/2006/main">
  <p:tag name="picid" val="{ecd1c22f-b9b5-444b-9aa2-a0ec2b2fa50e}"/>
  <p:tag name="KSO_WM_DIAGRAM_VIRTUALLY_FRAME" val="{&quot;height&quot;:421.8,&quot;left&quot;:39,&quot;top&quot;:108.15,&quot;width&quot;:516.55}"/>
</p:tagLst>
</file>

<file path=ppt/tags/tag4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40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1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2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3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4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5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6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7.xml><?xml version="1.0" encoding="utf-8"?>
<p:tagLst xmlns:p="http://schemas.openxmlformats.org/presentationml/2006/main">
  <p:tag name="picid" val="{b2065229-259c-4e2d-a047-1a776b7ffb76}"/>
  <p:tag name="KSO_WM_DIAGRAM_VIRTUALLY_FRAME" val="{&quot;height&quot;:421.8,&quot;left&quot;:39,&quot;top&quot;:108.15,&quot;width&quot;:516.55}"/>
</p:tagLst>
</file>

<file path=ppt/tags/tag48.xml><?xml version="1.0" encoding="utf-8"?>
<p:tagLst xmlns:p="http://schemas.openxmlformats.org/presentationml/2006/main">
  <p:tag name="picid" val="{59a5d42f-8d18-4547-bb37-ac90a7620b60}"/>
  <p:tag name="KSO_WM_DIAGRAM_VIRTUALLY_FRAME" val="{&quot;height&quot;:421.8,&quot;left&quot;:39,&quot;top&quot;:108.15,&quot;width&quot;:516.55}"/>
</p:tagLst>
</file>

<file path=ppt/tags/tag49.xml><?xml version="1.0" encoding="utf-8"?>
<p:tagLst xmlns:p="http://schemas.openxmlformats.org/presentationml/2006/main">
  <p:tag name="picid" val="{0b96c30c-fa56-4280-a5ec-b7b46c139e49}"/>
  <p:tag name="KSO_WM_DIAGRAM_VIRTUALLY_FRAME" val="{&quot;height&quot;:421.8,&quot;left&quot;:39,&quot;top&quot;:108.15,&quot;width&quot;:516.55}"/>
</p:tagLst>
</file>

<file path=ppt/tags/tag5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50.xml><?xml version="1.0" encoding="utf-8"?>
<p:tagLst xmlns:p="http://schemas.openxmlformats.org/presentationml/2006/main">
  <p:tag name="picid" val="{276d31b8-4de6-4330-9e12-32c627fe3cc7}"/>
</p:tagLst>
</file>

<file path=ppt/tags/tag51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2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3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4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5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6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7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8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9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6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60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1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2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3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4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5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6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67.xml><?xml version="1.0" encoding="utf-8"?>
<p:tagLst xmlns:p="http://schemas.openxmlformats.org/presentationml/2006/main">
  <p:tag name="picid" val="{43a0bdb9-ffd7-401d-8b29-b6d7ca7887a9}"/>
</p:tagLst>
</file>

<file path=ppt/tags/tag68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9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70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1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2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3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4.xml><?xml version="1.0" encoding="utf-8"?>
<p:tagLst xmlns:p="http://schemas.openxmlformats.org/presentationml/2006/main">
  <p:tag name="picid" val="{43a0bdb9-ffd7-401d-8b29-b6d7ca7887a9}"/>
</p:tagLst>
</file>

<file path=ppt/tags/tag75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6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7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8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9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8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80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81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82.xml><?xml version="1.0" encoding="utf-8"?>
<p:tagLst xmlns:p="http://schemas.openxmlformats.org/presentationml/2006/main">
  <p:tag name="resource_record_key" val="{&quot;10&quot;:[50062390]}"/>
</p:tagLst>
</file>

<file path=ppt/tags/tag9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1332</Words>
  <Application>WPS 演示</Application>
  <PresentationFormat>On-screen Show (4:3)</PresentationFormat>
  <Paragraphs>188</Paragraphs>
  <Slides>15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Arial</vt:lpstr>
      <vt:lpstr>Wingdings</vt:lpstr>
      <vt:lpstr>微软雅黑</vt:lpstr>
      <vt:lpstr>思源黑体 CN Normal</vt:lpstr>
      <vt:lpstr>黑体</vt:lpstr>
      <vt:lpstr>思源黑体 CN Regular</vt:lpstr>
      <vt:lpstr>华文仿宋</vt:lpstr>
      <vt:lpstr>汉仪大黑简</vt:lpstr>
      <vt:lpstr>华文楷体</vt:lpstr>
      <vt:lpstr>Arial Unicode MS</vt:lpstr>
      <vt:lpstr>Calibri</vt:lpstr>
      <vt:lpstr>Office 主题​​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恋衣阁～穆丝美妆</cp:lastModifiedBy>
  <cp:revision>172</cp:revision>
  <dcterms:created xsi:type="dcterms:W3CDTF">2019-06-19T02:08:00Z</dcterms:created>
  <dcterms:modified xsi:type="dcterms:W3CDTF">2025-11-20T13:20:04Z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F92638C1314944C5B56797CF500F328B_13</vt:lpwstr>
  </property>
  <property fmtid="{D5CDD505-2E9C-101B-9397-08002B2CF9AE}" pid="3" name="KSOProductBuildVer">
    <vt:lpwstr>2052-12.1.0.20305</vt:lpwstr>
  </property>
</Properties>
</file>